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58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7"/>
  </p:normalViewPr>
  <p:slideViewPr>
    <p:cSldViewPr snapToGrid="0" snapToObjects="1">
      <p:cViewPr varScale="1">
        <p:scale>
          <a:sx n="86" d="100"/>
          <a:sy n="86" d="100"/>
        </p:scale>
        <p:origin x="53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AF4-EF36-B743-8AD1-CACE5A2129D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AF48-79F6-0542-B325-036483BD3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0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AF4-EF36-B743-8AD1-CACE5A2129D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AF48-79F6-0542-B325-036483BD3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8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AF4-EF36-B743-8AD1-CACE5A2129D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AF48-79F6-0542-B325-036483BD3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0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AF4-EF36-B743-8AD1-CACE5A2129D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AF48-79F6-0542-B325-036483BD3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66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AF4-EF36-B743-8AD1-CACE5A2129D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AF48-79F6-0542-B325-036483BD3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81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AF4-EF36-B743-8AD1-CACE5A2129D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AF48-79F6-0542-B325-036483BD3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1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AF4-EF36-B743-8AD1-CACE5A2129D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AF48-79F6-0542-B325-036483BD3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9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AF4-EF36-B743-8AD1-CACE5A2129D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AF48-79F6-0542-B325-036483BD3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6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AF4-EF36-B743-8AD1-CACE5A2129D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AF48-79F6-0542-B325-036483BD3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81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AF4-EF36-B743-8AD1-CACE5A2129D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AF48-79F6-0542-B325-036483BD3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9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08AF4-EF36-B743-8AD1-CACE5A2129D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AF48-79F6-0542-B325-036483BD3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53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08AF4-EF36-B743-8AD1-CACE5A2129DE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AF48-79F6-0542-B325-036483BD30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32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2534" y="1000664"/>
            <a:ext cx="9978887" cy="3052763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21</a:t>
            </a:r>
            <a:r>
              <a:rPr lang="en-US" b="1" baseline="30000" dirty="0" smtClean="0">
                <a:solidFill>
                  <a:srgbClr val="C00000"/>
                </a:solidFill>
              </a:rPr>
              <a:t>st</a:t>
            </a:r>
            <a:r>
              <a:rPr lang="en-US" b="1" dirty="0" smtClean="0">
                <a:solidFill>
                  <a:srgbClr val="C00000"/>
                </a:solidFill>
              </a:rPr>
              <a:t> Century </a:t>
            </a:r>
            <a:r>
              <a:rPr lang="en-US" b="1" dirty="0">
                <a:solidFill>
                  <a:srgbClr val="C00000"/>
                </a:solidFill>
              </a:rPr>
              <a:t>P</a:t>
            </a:r>
            <a:r>
              <a:rPr lang="en-US" b="1" dirty="0" smtClean="0">
                <a:solidFill>
                  <a:srgbClr val="C00000"/>
                </a:solidFill>
              </a:rPr>
              <a:t>ublic </a:t>
            </a:r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 smtClean="0">
                <a:solidFill>
                  <a:srgbClr val="C00000"/>
                </a:solidFill>
              </a:rPr>
              <a:t>ducation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and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Beyond </a:t>
            </a:r>
            <a:r>
              <a:rPr lang="en-US" b="1" dirty="0">
                <a:solidFill>
                  <a:srgbClr val="C00000"/>
                </a:solidFill>
              </a:rPr>
              <a:t>B</a:t>
            </a:r>
            <a:r>
              <a:rPr lang="en-US" b="1" dirty="0" smtClean="0">
                <a:solidFill>
                  <a:srgbClr val="C00000"/>
                </a:solidFill>
              </a:rPr>
              <a:t>oundaries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Servant </a:t>
            </a:r>
            <a:r>
              <a:rPr lang="en-US" b="1" dirty="0">
                <a:solidFill>
                  <a:srgbClr val="C00000"/>
                </a:solidFill>
              </a:rPr>
              <a:t>L</a:t>
            </a:r>
            <a:r>
              <a:rPr lang="en-US" b="1" dirty="0" smtClean="0">
                <a:solidFill>
                  <a:srgbClr val="C00000"/>
                </a:solidFill>
              </a:rPr>
              <a:t>eadership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968815"/>
            <a:ext cx="9144000" cy="1246518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/>
              <a:t>Provost Thanassis Rikakis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McComas</a:t>
            </a:r>
            <a:r>
              <a:rPr lang="en-US" dirty="0" smtClean="0"/>
              <a:t> Staff Leadership Seminar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April 26, 2017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" y="6754330"/>
            <a:ext cx="8727141" cy="10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26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Requires a new type of servant leadership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99735"/>
            <a:ext cx="10515600" cy="397722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From promoting individual goals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Individual person/units goals</a:t>
            </a:r>
          </a:p>
          <a:p>
            <a:pPr lvl="1">
              <a:spcAft>
                <a:spcPts val="600"/>
              </a:spcAft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erfecting your controlled space</a:t>
            </a:r>
          </a:p>
          <a:p>
            <a:pPr>
              <a:spcAft>
                <a:spcPts val="600"/>
              </a:spcAft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To focusing on the impact of the networked outcomes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Shared outcomes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Focus on impact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54330"/>
            <a:ext cx="8727141" cy="10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122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A personal perspective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3087"/>
            <a:ext cx="10515600" cy="412387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accent2"/>
                </a:solidFill>
              </a:rPr>
              <a:t>This is hard</a:t>
            </a:r>
          </a:p>
          <a:p>
            <a:pPr>
              <a:spcAft>
                <a:spcPts val="1200"/>
              </a:spcAft>
            </a:pPr>
            <a:r>
              <a:rPr lang="en-US" dirty="0">
                <a:solidFill>
                  <a:schemeClr val="accent2"/>
                </a:solidFill>
              </a:rPr>
              <a:t>Complexity (especially at </a:t>
            </a:r>
            <a:r>
              <a:rPr lang="en-US" dirty="0" smtClean="0">
                <a:solidFill>
                  <a:schemeClr val="accent2"/>
                </a:solidFill>
              </a:rPr>
              <a:t>large-scale</a:t>
            </a:r>
            <a:r>
              <a:rPr lang="en-US" dirty="0">
                <a:solidFill>
                  <a:schemeClr val="accent2"/>
                </a:solidFill>
              </a:rPr>
              <a:t>) </a:t>
            </a:r>
            <a:r>
              <a:rPr lang="en-US" dirty="0" smtClean="0">
                <a:solidFill>
                  <a:schemeClr val="accent2"/>
                </a:solidFill>
              </a:rPr>
              <a:t>and pace can overwhelm you and take you away from servant leadership approaches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accent2"/>
                </a:solidFill>
              </a:rPr>
              <a:t>Getting the process right and keeping the human network viable is as important as the outcomes</a:t>
            </a:r>
          </a:p>
          <a:p>
            <a:pPr>
              <a:spcAft>
                <a:spcPts val="1200"/>
              </a:spcAft>
            </a:pPr>
            <a:r>
              <a:rPr lang="en-US" dirty="0" smtClean="0">
                <a:solidFill>
                  <a:schemeClr val="accent2"/>
                </a:solidFill>
              </a:rPr>
              <a:t>Learning to learn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54330"/>
            <a:ext cx="8727141" cy="10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86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097" y="365125"/>
            <a:ext cx="11396868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Some </a:t>
            </a:r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 smtClean="0">
                <a:solidFill>
                  <a:srgbClr val="C00000"/>
                </a:solidFill>
              </a:rPr>
              <a:t>merging trends in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21</a:t>
            </a:r>
            <a:r>
              <a:rPr lang="en-US" b="1" baseline="30000" dirty="0" smtClean="0">
                <a:solidFill>
                  <a:srgbClr val="C00000"/>
                </a:solidFill>
              </a:rPr>
              <a:t>st</a:t>
            </a:r>
            <a:r>
              <a:rPr lang="en-US" b="1" dirty="0" smtClean="0">
                <a:solidFill>
                  <a:srgbClr val="C00000"/>
                </a:solidFill>
              </a:rPr>
              <a:t> century public education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22097"/>
            <a:ext cx="10515600" cy="438222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K-life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Partnerships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Diversified resource portfolio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Adaptive pedagogy and delivery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Inclusive definitions of excellence 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Research and development (especially in the land grant)</a:t>
            </a:r>
          </a:p>
          <a:p>
            <a:r>
              <a:rPr lang="en-US" dirty="0">
                <a:solidFill>
                  <a:schemeClr val="accent2"/>
                </a:solidFill>
              </a:rPr>
              <a:t>E</a:t>
            </a:r>
            <a:r>
              <a:rPr lang="en-US" dirty="0" smtClean="0">
                <a:solidFill>
                  <a:schemeClr val="accent2"/>
                </a:solidFill>
              </a:rPr>
              <a:t>stablished and emerging knowledge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And that is only a few….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Continuous innovation and evolution as the rule</a:t>
            </a:r>
          </a:p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54330"/>
            <a:ext cx="8727141" cy="10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60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097" y="365125"/>
            <a:ext cx="11396868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How does management and leadership evolve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 this </a:t>
            </a:r>
            <a:r>
              <a:rPr lang="en-US" b="1" dirty="0" smtClean="0">
                <a:solidFill>
                  <a:srgbClr val="C00000"/>
                </a:solidFill>
              </a:rPr>
              <a:t>ever-changing </a:t>
            </a:r>
            <a:r>
              <a:rPr lang="en-US" b="1" dirty="0" smtClean="0">
                <a:solidFill>
                  <a:srgbClr val="C00000"/>
                </a:solidFill>
              </a:rPr>
              <a:t>landscape?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53419"/>
            <a:ext cx="10515600" cy="362354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New organizational structures</a:t>
            </a: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New processes</a:t>
            </a:r>
          </a:p>
          <a:p>
            <a:pPr marL="0" indent="0"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New identities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" y="6754330"/>
            <a:ext cx="8727141" cy="10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63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From stove-pipped </a:t>
            </a:r>
            <a:r>
              <a:rPr lang="en-US" b="1" dirty="0">
                <a:solidFill>
                  <a:srgbClr val="C00000"/>
                </a:solidFill>
              </a:rPr>
              <a:t>s</a:t>
            </a:r>
            <a:r>
              <a:rPr lang="en-US" b="1" dirty="0" smtClean="0">
                <a:solidFill>
                  <a:srgbClr val="C00000"/>
                </a:solidFill>
              </a:rPr>
              <a:t>ilos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80391" y="2375140"/>
            <a:ext cx="6031217" cy="3306553"/>
            <a:chOff x="2109928" y="2411397"/>
            <a:chExt cx="6031217" cy="3306553"/>
          </a:xfrm>
        </p:grpSpPr>
        <p:sp>
          <p:nvSpPr>
            <p:cNvPr id="8" name="Oval 7"/>
            <p:cNvSpPr/>
            <p:nvPr/>
          </p:nvSpPr>
          <p:spPr>
            <a:xfrm>
              <a:off x="2127630" y="2426402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127630" y="2960826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110733" y="3497918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127630" y="4072767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109928" y="4711179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127630" y="5387779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814036" y="2411397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814036" y="2945821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797139" y="3482913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814036" y="4057762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796334" y="4696174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3814036" y="5372774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854877" y="2413149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854877" y="2947573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837980" y="3484665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854877" y="4059514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837175" y="4697926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854877" y="5374526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782800" y="2447654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782800" y="2982078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765903" y="3519170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782800" y="4094019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765098" y="4732431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782800" y="5409031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-1" y="6754330"/>
            <a:ext cx="8727141" cy="10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3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To matrix management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31999" y="2488097"/>
            <a:ext cx="6372665" cy="3422696"/>
            <a:chOff x="1852763" y="2554357"/>
            <a:chExt cx="6372665" cy="3422696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2095937" y="4410130"/>
              <a:ext cx="5817446" cy="513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endCxn id="31" idx="2"/>
            </p:cNvCxnSpPr>
            <p:nvPr/>
          </p:nvCxnSpPr>
          <p:spPr>
            <a:xfrm>
              <a:off x="2049637" y="3344332"/>
              <a:ext cx="5817446" cy="513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1870465" y="2554357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857477" y="3160987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53568" y="3625873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870465" y="4200722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52763" y="4839134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870465" y="5515734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719146" y="2640497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719146" y="3174921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702249" y="3712013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732134" y="4256797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701444" y="4925274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3719146" y="5601874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759987" y="2706757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759987" y="3206456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743090" y="3778273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759987" y="4295247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742285" y="4968384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759987" y="5633409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867083" y="2706757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867083" y="3241181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850186" y="3778273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867083" y="4353122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849381" y="4991534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867083" y="5668134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-1" y="6754330"/>
            <a:ext cx="8727141" cy="10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323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To problem-based connectivity</a:t>
            </a:r>
            <a:endParaRPr lang="en-US" b="1" dirty="0">
              <a:solidFill>
                <a:srgbClr val="C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31999" y="2262096"/>
            <a:ext cx="6372665" cy="3422696"/>
            <a:chOff x="1852763" y="2554357"/>
            <a:chExt cx="6372665" cy="3422696"/>
          </a:xfrm>
        </p:grpSpPr>
        <p:cxnSp>
          <p:nvCxnSpPr>
            <p:cNvPr id="39" name="Straight Connector 38"/>
            <p:cNvCxnSpPr>
              <a:endCxn id="28" idx="2"/>
            </p:cNvCxnSpPr>
            <p:nvPr/>
          </p:nvCxnSpPr>
          <p:spPr>
            <a:xfrm flipV="1">
              <a:off x="2163105" y="5145994"/>
              <a:ext cx="3579180" cy="538798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 7"/>
            <p:cNvSpPr/>
            <p:nvPr/>
          </p:nvSpPr>
          <p:spPr>
            <a:xfrm>
              <a:off x="1870465" y="2554357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870465" y="3088781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853568" y="3625873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870465" y="4200722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1852763" y="4839134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870465" y="5515734"/>
              <a:ext cx="358345" cy="3089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3719146" y="2640497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3719146" y="3174921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702249" y="3712013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679126" y="4256797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701444" y="4925274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3719146" y="5601874"/>
              <a:ext cx="358345" cy="3089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5759987" y="2706757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5759987" y="3241181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5743090" y="3778273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5759987" y="4353122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742285" y="4991534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759987" y="5668134"/>
              <a:ext cx="358345" cy="3089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7867083" y="2706757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7867083" y="3241181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7850186" y="3778273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7867083" y="4353122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7849381" y="4991534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7867083" y="5668134"/>
              <a:ext cx="358345" cy="30891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/>
            <p:cNvCxnSpPr>
              <a:endCxn id="21" idx="3"/>
            </p:cNvCxnSpPr>
            <p:nvPr/>
          </p:nvCxnSpPr>
          <p:spPr>
            <a:xfrm>
              <a:off x="2228810" y="3278909"/>
              <a:ext cx="1525112" cy="1910044"/>
            </a:xfrm>
            <a:prstGeom prst="line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9" idx="5"/>
            </p:cNvCxnSpPr>
            <p:nvPr/>
          </p:nvCxnSpPr>
          <p:spPr>
            <a:xfrm flipV="1">
              <a:off x="4008116" y="3342633"/>
              <a:ext cx="3858967" cy="633059"/>
            </a:xfrm>
            <a:prstGeom prst="line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8" idx="6"/>
              <a:endCxn id="32" idx="3"/>
            </p:cNvCxnSpPr>
            <p:nvPr/>
          </p:nvCxnSpPr>
          <p:spPr>
            <a:xfrm flipV="1">
              <a:off x="6100630" y="4041952"/>
              <a:ext cx="1802034" cy="1104042"/>
            </a:xfrm>
            <a:prstGeom prst="line">
              <a:avLst/>
            </a:prstGeom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21" idx="6"/>
              <a:endCxn id="19" idx="5"/>
            </p:cNvCxnSpPr>
            <p:nvPr/>
          </p:nvCxnSpPr>
          <p:spPr>
            <a:xfrm flipH="1" flipV="1">
              <a:off x="4008116" y="3975692"/>
              <a:ext cx="51673" cy="1104042"/>
            </a:xfrm>
            <a:prstGeom prst="line">
              <a:avLst/>
            </a:prstGeom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5"/>
          <p:cNvSpPr/>
          <p:nvPr/>
        </p:nvSpPr>
        <p:spPr>
          <a:xfrm>
            <a:off x="-1" y="6754330"/>
            <a:ext cx="8727141" cy="10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91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6754330"/>
            <a:ext cx="8727141" cy="10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val 1"/>
          <p:cNvSpPr/>
          <p:nvPr/>
        </p:nvSpPr>
        <p:spPr>
          <a:xfrm>
            <a:off x="2257045" y="3150973"/>
            <a:ext cx="358345" cy="308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459901" y="2088170"/>
            <a:ext cx="358345" cy="3089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96999" y="3906309"/>
            <a:ext cx="358345" cy="308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698792" y="4689389"/>
            <a:ext cx="358345" cy="308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51100" y="4277783"/>
            <a:ext cx="358345" cy="3089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876801" y="2837935"/>
            <a:ext cx="358345" cy="308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850632" y="2992394"/>
            <a:ext cx="358345" cy="30891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21333" y="3577354"/>
            <a:ext cx="358345" cy="308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05445" y="4894361"/>
            <a:ext cx="358345" cy="308919"/>
          </a:xfrm>
          <a:prstGeom prst="ellipse">
            <a:avLst/>
          </a:prstGeom>
          <a:solidFill>
            <a:srgbClr val="FF00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90769" y="4047627"/>
            <a:ext cx="358345" cy="3089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06779" y="5307227"/>
            <a:ext cx="358345" cy="30891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626292" y="3902356"/>
            <a:ext cx="358345" cy="30891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567591" y="3349998"/>
            <a:ext cx="358345" cy="308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208108" y="3899115"/>
            <a:ext cx="358345" cy="308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431945" y="4998308"/>
            <a:ext cx="358345" cy="3089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165971" y="2474626"/>
            <a:ext cx="358345" cy="3089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727140" y="4999406"/>
            <a:ext cx="358345" cy="3089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9452864" y="3618857"/>
            <a:ext cx="358345" cy="3089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8985926" y="2529016"/>
            <a:ext cx="358345" cy="308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7208108" y="5773526"/>
            <a:ext cx="358345" cy="30891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9675298" y="4332827"/>
            <a:ext cx="358345" cy="3089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557641" y="3013860"/>
            <a:ext cx="358345" cy="3089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9854470" y="4687229"/>
            <a:ext cx="358345" cy="308919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1606130" y="2525182"/>
            <a:ext cx="358345" cy="308919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stCxn id="7" idx="7"/>
            <a:endCxn id="10" idx="3"/>
          </p:cNvCxnSpPr>
          <p:nvPr/>
        </p:nvCxnSpPr>
        <p:spPr>
          <a:xfrm flipV="1">
            <a:off x="3602866" y="3101614"/>
            <a:ext cx="1326413" cy="849935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5" idx="0"/>
            <a:endCxn id="10" idx="5"/>
          </p:cNvCxnSpPr>
          <p:nvPr/>
        </p:nvCxnSpPr>
        <p:spPr>
          <a:xfrm flipV="1">
            <a:off x="4985952" y="3101614"/>
            <a:ext cx="196716" cy="2205613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1" idx="6"/>
            <a:endCxn id="24" idx="3"/>
          </p:cNvCxnSpPr>
          <p:nvPr/>
        </p:nvCxnSpPr>
        <p:spPr>
          <a:xfrm flipV="1">
            <a:off x="8208977" y="2792695"/>
            <a:ext cx="829427" cy="354159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2" idx="1"/>
            <a:endCxn id="11" idx="5"/>
          </p:cNvCxnSpPr>
          <p:nvPr/>
        </p:nvCxnSpPr>
        <p:spPr>
          <a:xfrm flipH="1" flipV="1">
            <a:off x="8156499" y="3256073"/>
            <a:ext cx="117312" cy="366521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12" idx="6"/>
            <a:endCxn id="27" idx="2"/>
          </p:cNvCxnSpPr>
          <p:nvPr/>
        </p:nvCxnSpPr>
        <p:spPr>
          <a:xfrm flipV="1">
            <a:off x="8579678" y="3168320"/>
            <a:ext cx="1977963" cy="563494"/>
          </a:xfrm>
          <a:prstGeom prst="line">
            <a:avLst/>
          </a:prstGeom>
          <a:ln w="222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" idx="5"/>
            <a:endCxn id="7" idx="0"/>
          </p:cNvCxnSpPr>
          <p:nvPr/>
        </p:nvCxnSpPr>
        <p:spPr>
          <a:xfrm>
            <a:off x="2562912" y="3414652"/>
            <a:ext cx="913260" cy="491657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endCxn id="17" idx="1"/>
          </p:cNvCxnSpPr>
          <p:nvPr/>
        </p:nvCxnSpPr>
        <p:spPr>
          <a:xfrm>
            <a:off x="5259250" y="3007613"/>
            <a:ext cx="1360819" cy="387625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" idx="3"/>
            <a:endCxn id="13" idx="0"/>
          </p:cNvCxnSpPr>
          <p:nvPr/>
        </p:nvCxnSpPr>
        <p:spPr>
          <a:xfrm flipH="1">
            <a:off x="1184618" y="3414652"/>
            <a:ext cx="1124905" cy="1479709"/>
          </a:xfrm>
          <a:prstGeom prst="line">
            <a:avLst/>
          </a:prstGeom>
          <a:ln w="2222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" idx="7"/>
          </p:cNvCxnSpPr>
          <p:nvPr/>
        </p:nvCxnSpPr>
        <p:spPr>
          <a:xfrm flipH="1">
            <a:off x="2562912" y="2599544"/>
            <a:ext cx="3624901" cy="596669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2"/>
            <a:endCxn id="17" idx="7"/>
          </p:cNvCxnSpPr>
          <p:nvPr/>
        </p:nvCxnSpPr>
        <p:spPr>
          <a:xfrm flipH="1">
            <a:off x="6873458" y="3146854"/>
            <a:ext cx="977174" cy="248384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12" idx="3"/>
            <a:endCxn id="19" idx="6"/>
          </p:cNvCxnSpPr>
          <p:nvPr/>
        </p:nvCxnSpPr>
        <p:spPr>
          <a:xfrm flipH="1">
            <a:off x="6790290" y="3841033"/>
            <a:ext cx="1483521" cy="1311735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17" idx="7"/>
            <a:endCxn id="20" idx="5"/>
          </p:cNvCxnSpPr>
          <p:nvPr/>
        </p:nvCxnSpPr>
        <p:spPr>
          <a:xfrm flipH="1" flipV="1">
            <a:off x="6471838" y="2738305"/>
            <a:ext cx="401620" cy="65693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12" idx="5"/>
            <a:endCxn id="22" idx="1"/>
          </p:cNvCxnSpPr>
          <p:nvPr/>
        </p:nvCxnSpPr>
        <p:spPr>
          <a:xfrm>
            <a:off x="8527200" y="3841033"/>
            <a:ext cx="252418" cy="120361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2436217" y="4170936"/>
            <a:ext cx="960705" cy="26117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5" idx="0"/>
          </p:cNvCxnSpPr>
          <p:nvPr/>
        </p:nvCxnSpPr>
        <p:spPr>
          <a:xfrm flipH="1" flipV="1">
            <a:off x="6746763" y="5260345"/>
            <a:ext cx="640518" cy="513181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H="1">
            <a:off x="7566453" y="5213302"/>
            <a:ext cx="1160687" cy="71468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itle 4"/>
          <p:cNvSpPr>
            <a:spLocks noGrp="1"/>
          </p:cNvSpPr>
          <p:nvPr>
            <p:ph type="title"/>
          </p:nvPr>
        </p:nvSpPr>
        <p:spPr>
          <a:xfrm>
            <a:off x="89305" y="485100"/>
            <a:ext cx="11790663" cy="75895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To dynamic networks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1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New processes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6603"/>
            <a:ext cx="10515600" cy="402035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From cleanly staged processes</a:t>
            </a:r>
          </a:p>
          <a:p>
            <a:pPr marL="0" indent="0">
              <a:spcBef>
                <a:spcPts val="600"/>
              </a:spcBef>
              <a:buNone/>
            </a:pPr>
            <a:endParaRPr lang="en-US" sz="1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Planning, implementation, evaluation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To iterative, rapid de</a:t>
            </a:r>
            <a:r>
              <a:rPr lang="en-US" dirty="0" smtClean="0">
                <a:solidFill>
                  <a:srgbClr val="ED7D31"/>
                </a:solidFill>
              </a:rPr>
              <a:t>sign</a:t>
            </a:r>
            <a:r>
              <a:rPr lang="en-US" dirty="0" smtClean="0">
                <a:solidFill>
                  <a:schemeClr val="accent2"/>
                </a:solidFill>
              </a:rPr>
              <a:t> processes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rgbClr val="ED7D31"/>
                </a:solidFill>
              </a:rPr>
              <a:t>From perfection</a:t>
            </a:r>
          </a:p>
          <a:p>
            <a:endParaRPr lang="en-US" dirty="0">
              <a:solidFill>
                <a:srgbClr val="ED7D31"/>
              </a:solidFill>
            </a:endParaRPr>
          </a:p>
          <a:p>
            <a:r>
              <a:rPr lang="en-US" dirty="0" smtClean="0">
                <a:solidFill>
                  <a:srgbClr val="ED7D31"/>
                </a:solidFill>
              </a:rPr>
              <a:t>To continuous improvement </a:t>
            </a:r>
          </a:p>
        </p:txBody>
      </p:sp>
      <p:sp>
        <p:nvSpPr>
          <p:cNvPr id="4" name="Rectangle 3"/>
          <p:cNvSpPr/>
          <p:nvPr/>
        </p:nvSpPr>
        <p:spPr>
          <a:xfrm>
            <a:off x="-1" y="6754330"/>
            <a:ext cx="8727141" cy="10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56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Requires a new type of servant leadership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From knowing and controlling perfectly only your area of knowledge/responsibility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Which can be effective, but also can lead to silos and empire building</a:t>
            </a:r>
          </a:p>
          <a:p>
            <a:pPr lvl="1">
              <a:spcAft>
                <a:spcPts val="600"/>
              </a:spcAft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2"/>
                </a:solidFill>
              </a:rPr>
              <a:t>To knowing your area well and being aware of its continuously evolving connections to other areas and the world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And continuously evolving your area and work based on this feedback loop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-1" y="6754330"/>
            <a:ext cx="8727141" cy="1036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49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comus1" id="{7C00C343-F125-8B45-97EF-7AD08E83C822}" vid="{64B309D5-E4B5-E24C-A2B1-7D9C85A7C4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Mccomus1</Template>
  <TotalTime>38</TotalTime>
  <Words>245</Words>
  <Application>Microsoft Office PowerPoint</Application>
  <PresentationFormat>Widescreen</PresentationFormat>
  <Paragraphs>53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21st Century Public Education and Beyond Boundaries  Servant Leadership </vt:lpstr>
      <vt:lpstr>Some emerging trends in  21st century public education </vt:lpstr>
      <vt:lpstr>How does management and leadership evolve  in this ever-changing landscape?</vt:lpstr>
      <vt:lpstr>From stove-pipped silos</vt:lpstr>
      <vt:lpstr>To matrix management</vt:lpstr>
      <vt:lpstr>To problem-based connectivity</vt:lpstr>
      <vt:lpstr>To dynamic networks</vt:lpstr>
      <vt:lpstr>New processes</vt:lpstr>
      <vt:lpstr>Requires a new type of servant leadership</vt:lpstr>
      <vt:lpstr>Requires a new type of servant leadership</vt:lpstr>
      <vt:lpstr>A personal perspective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public education and beyond boundaries  servant leadership</dc:title>
  <dc:creator>Microsoft Office User</dc:creator>
  <cp:lastModifiedBy>Stump, Shannon</cp:lastModifiedBy>
  <cp:revision>9</cp:revision>
  <dcterms:created xsi:type="dcterms:W3CDTF">2017-04-20T21:36:00Z</dcterms:created>
  <dcterms:modified xsi:type="dcterms:W3CDTF">2017-04-24T17:30:55Z</dcterms:modified>
</cp:coreProperties>
</file>