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35" r:id="rId4"/>
  </p:sldMasterIdLst>
  <p:notesMasterIdLst>
    <p:notesMasterId r:id="rId58"/>
  </p:notesMasterIdLst>
  <p:sldIdLst>
    <p:sldId id="392" r:id="rId5"/>
    <p:sldId id="452" r:id="rId6"/>
    <p:sldId id="451" r:id="rId7"/>
    <p:sldId id="495" r:id="rId8"/>
    <p:sldId id="496" r:id="rId9"/>
    <p:sldId id="382" r:id="rId10"/>
    <p:sldId id="383" r:id="rId11"/>
    <p:sldId id="393" r:id="rId12"/>
    <p:sldId id="395" r:id="rId13"/>
    <p:sldId id="384" r:id="rId14"/>
    <p:sldId id="385" r:id="rId15"/>
    <p:sldId id="387" r:id="rId16"/>
    <p:sldId id="389" r:id="rId17"/>
    <p:sldId id="391" r:id="rId18"/>
    <p:sldId id="334" r:id="rId19"/>
    <p:sldId id="420" r:id="rId20"/>
    <p:sldId id="467" r:id="rId21"/>
    <p:sldId id="396" r:id="rId22"/>
    <p:sldId id="463" r:id="rId23"/>
    <p:sldId id="457" r:id="rId24"/>
    <p:sldId id="374" r:id="rId25"/>
    <p:sldId id="482" r:id="rId26"/>
    <p:sldId id="353" r:id="rId27"/>
    <p:sldId id="408" r:id="rId28"/>
    <p:sldId id="409" r:id="rId29"/>
    <p:sldId id="410" r:id="rId30"/>
    <p:sldId id="458" r:id="rId31"/>
    <p:sldId id="459" r:id="rId32"/>
    <p:sldId id="490" r:id="rId33"/>
    <p:sldId id="354" r:id="rId34"/>
    <p:sldId id="355" r:id="rId35"/>
    <p:sldId id="465" r:id="rId36"/>
    <p:sldId id="470" r:id="rId37"/>
    <p:sldId id="259" r:id="rId38"/>
    <p:sldId id="486" r:id="rId39"/>
    <p:sldId id="487" r:id="rId40"/>
    <p:sldId id="498" r:id="rId41"/>
    <p:sldId id="499" r:id="rId42"/>
    <p:sldId id="489" r:id="rId43"/>
    <p:sldId id="488" r:id="rId44"/>
    <p:sldId id="479" r:id="rId45"/>
    <p:sldId id="462" r:id="rId46"/>
    <p:sldId id="480" r:id="rId47"/>
    <p:sldId id="481" r:id="rId48"/>
    <p:sldId id="493" r:id="rId49"/>
    <p:sldId id="450" r:id="rId50"/>
    <p:sldId id="471" r:id="rId51"/>
    <p:sldId id="473" r:id="rId52"/>
    <p:sldId id="485" r:id="rId53"/>
    <p:sldId id="478" r:id="rId54"/>
    <p:sldId id="436" r:id="rId55"/>
    <p:sldId id="491" r:id="rId56"/>
    <p:sldId id="442" r:id="rId5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2F2F2"/>
    <a:srgbClr val="FBA41A"/>
    <a:srgbClr val="00674E"/>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44" autoAdjust="0"/>
    <p:restoredTop sz="70620" autoAdjust="0"/>
  </p:normalViewPr>
  <p:slideViewPr>
    <p:cSldViewPr snapToGrid="0">
      <p:cViewPr varScale="1">
        <p:scale>
          <a:sx n="48" d="100"/>
          <a:sy n="48" d="100"/>
        </p:scale>
        <p:origin x="1536" y="42"/>
      </p:cViewPr>
      <p:guideLst/>
    </p:cSldViewPr>
  </p:slideViewPr>
  <p:notesTextViewPr>
    <p:cViewPr>
      <p:scale>
        <a:sx n="100" d="100"/>
        <a:sy n="100" d="100"/>
      </p:scale>
      <p:origin x="0" y="0"/>
    </p:cViewPr>
  </p:notesTextViewPr>
  <p:sorterViewPr>
    <p:cViewPr>
      <p:scale>
        <a:sx n="100" d="100"/>
        <a:sy n="100" d="100"/>
      </p:scale>
      <p:origin x="0" y="-8683"/>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F64774-D8B7-49E6-9F31-E0C0B258558C}" type="datetimeFigureOut">
              <a:rPr lang="en-US" smtClean="0"/>
              <a:t>4/23/2017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FA7654A-0C00-45DE-AD28-45EA097C2657}" type="slidenum">
              <a:rPr lang="en-US" smtClean="0"/>
              <a:t>‹#›</a:t>
            </a:fld>
            <a:endParaRPr lang="en-US"/>
          </a:p>
        </p:txBody>
      </p:sp>
    </p:spTree>
    <p:extLst>
      <p:ext uri="{BB962C8B-B14F-4D97-AF65-F5344CB8AC3E}">
        <p14:creationId xmlns:p14="http://schemas.microsoft.com/office/powerpoint/2010/main" val="2886706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Most important thing many of us have done in our entire lives as we helped uncover an environmental injustice nothing encapsulates our work better than our school’s motto – </a:t>
            </a:r>
            <a:r>
              <a:rPr lang="en-US" baseline="0" dirty="0" err="1" smtClean="0"/>
              <a:t>Ut</a:t>
            </a:r>
            <a:r>
              <a:rPr lang="en-US" baseline="0" dirty="0" smtClean="0"/>
              <a:t> </a:t>
            </a:r>
            <a:r>
              <a:rPr lang="en-US" baseline="0" dirty="0" err="1" smtClean="0"/>
              <a:t>Prosim</a:t>
            </a:r>
            <a:r>
              <a:rPr lang="en-US" baseline="0" dirty="0" smtClean="0"/>
              <a:t> – That I May </a:t>
            </a:r>
            <a:r>
              <a:rPr lang="en-US" baseline="0" dirty="0" smtClean="0"/>
              <a:t>Serve</a:t>
            </a:r>
          </a:p>
          <a:p>
            <a:r>
              <a:rPr lang="en-US" baseline="0" dirty="0" smtClean="0"/>
              <a:t>Some of you may be familiar with the story and if so I hope you would find it worthwhile to listen to it one more time.</a:t>
            </a:r>
          </a:p>
        </p:txBody>
      </p:sp>
      <p:sp>
        <p:nvSpPr>
          <p:cNvPr id="4" name="Slide Number Placeholder 3"/>
          <p:cNvSpPr>
            <a:spLocks noGrp="1"/>
          </p:cNvSpPr>
          <p:nvPr>
            <p:ph type="sldNum" sz="quarter" idx="10"/>
          </p:nvPr>
        </p:nvSpPr>
        <p:spPr/>
        <p:txBody>
          <a:bodyPr/>
          <a:lstStyle/>
          <a:p>
            <a:fld id="{3FA7654A-0C00-45DE-AD28-45EA097C2657}" type="slidenum">
              <a:rPr lang="en-US" smtClean="0"/>
              <a:t>1</a:t>
            </a:fld>
            <a:endParaRPr lang="en-US"/>
          </a:p>
        </p:txBody>
      </p:sp>
    </p:spTree>
    <p:extLst>
      <p:ext uri="{BB962C8B-B14F-4D97-AF65-F5344CB8AC3E}">
        <p14:creationId xmlns:p14="http://schemas.microsoft.com/office/powerpoint/2010/main" val="3714701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Lee-Anne Walters</a:t>
            </a:r>
            <a:endParaRPr lang="en-US" b="0" dirty="0" smtClean="0">
              <a:effectLst/>
            </a:endParaRPr>
          </a:p>
          <a:p>
            <a:pPr rtl="0"/>
            <a:r>
              <a:rPr lang="en-US" b="0" baseline="0" dirty="0" smtClean="0">
                <a:effectLst/>
              </a:rPr>
              <a:t>Family facing health issues. Her daughter’s hair was falling out, one of her twin boys wasn’t hitting the same developmental milestones as his brother, and when she took him to the doctor, she found out he had lead poisoning. </a:t>
            </a:r>
            <a:r>
              <a:rPr lang="en-US" dirty="0"/>
              <a:t>The city tested her water twice, and found high levels of lead both times. </a:t>
            </a:r>
            <a:r>
              <a:rPr lang="en-US" dirty="0" smtClean="0"/>
              <a:t>They attributed it to the fact that she must have had lead in her plumbing, despite her insistence that they had remodeled their house and replaced all the metal pipes. They wouldn’t help her. So Mrs. Walter’s contacted the Environmental Protection Agency (EPA), and was put into contact with one of their scientists Mr. Miguel del </a:t>
            </a:r>
            <a:r>
              <a:rPr lang="en-US" dirty="0" err="1" smtClean="0"/>
              <a:t>Toral</a:t>
            </a:r>
            <a:r>
              <a:rPr lang="en-US" dirty="0" smtClean="0"/>
              <a:t> </a:t>
            </a:r>
            <a:endParaRPr lang="en-US" b="0" dirty="0" smtClean="0">
              <a:effectLst/>
            </a:endParaRPr>
          </a:p>
          <a:p>
            <a:pPr rtl="0"/>
            <a:r>
              <a:rPr lang="en-US" dirty="0" smtClean="0"/>
              <a:t>He </a:t>
            </a:r>
            <a:r>
              <a:rPr lang="en-US" dirty="0"/>
              <a:t>encouraged her to send some water samples from her house to our lab at Virginia Tech for testing ... </a:t>
            </a:r>
            <a:endParaRPr lang="en-US" dirty="0" smtClean="0"/>
          </a:p>
          <a:p>
            <a:pPr rtl="0"/>
            <a:r>
              <a:rPr lang="en-US" b="0" dirty="0" smtClean="0">
                <a:effectLst/>
              </a:rPr>
              <a:t>Lead numbers:</a:t>
            </a:r>
            <a:r>
              <a:rPr lang="en-US" b="0" baseline="0" dirty="0" smtClean="0">
                <a:effectLst/>
              </a:rPr>
              <a:t> 0 ppb; Action Level: 15 ppb – Average: 2000; Highest 13000; EPA : 5000 hazardous waste</a:t>
            </a:r>
            <a:endParaRPr lang="en-US" b="0" dirty="0" smtClean="0">
              <a:effectLst/>
            </a:endParaRPr>
          </a:p>
        </p:txBody>
      </p:sp>
      <p:sp>
        <p:nvSpPr>
          <p:cNvPr id="4" name="Slide Number Placeholder 3"/>
          <p:cNvSpPr>
            <a:spLocks noGrp="1"/>
          </p:cNvSpPr>
          <p:nvPr>
            <p:ph type="sldNum" sz="quarter" idx="10"/>
          </p:nvPr>
        </p:nvSpPr>
        <p:spPr/>
        <p:txBody>
          <a:bodyPr/>
          <a:lstStyle/>
          <a:p>
            <a:fld id="{F32265F3-3B05-4F68-905C-BEB3D0073870}" type="slidenum">
              <a:rPr lang="en-US" smtClean="0"/>
              <a:t>12</a:t>
            </a:fld>
            <a:endParaRPr lang="en-US"/>
          </a:p>
        </p:txBody>
      </p:sp>
    </p:spTree>
    <p:extLst>
      <p:ext uri="{BB962C8B-B14F-4D97-AF65-F5344CB8AC3E}">
        <p14:creationId xmlns:p14="http://schemas.microsoft.com/office/powerpoint/2010/main" val="1571982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 shared this data with Mr. del Toro and he immediately drafted a memo </a:t>
            </a:r>
            <a:r>
              <a:rPr lang="en-US" dirty="0" smtClean="0"/>
              <a:t>and sent it to</a:t>
            </a:r>
            <a:r>
              <a:rPr lang="en-US" baseline="0" dirty="0" smtClean="0"/>
              <a:t> </a:t>
            </a:r>
            <a:r>
              <a:rPr lang="en-US" dirty="0" smtClean="0"/>
              <a:t>EPA and MDEQ  and raised </a:t>
            </a:r>
            <a:r>
              <a:rPr lang="en-US" dirty="0"/>
              <a:t>the alarm about his “major concern” for “public health” and he suggested that Flint might be breaking the law and neglecting to use corrosion control.</a:t>
            </a:r>
            <a:endParaRPr lang="en-US" b="0" dirty="0" smtClean="0">
              <a:effectLst/>
            </a:endParaRPr>
          </a:p>
          <a:p>
            <a:pPr defTabSz="931774">
              <a:defRPr/>
            </a:pPr>
            <a:r>
              <a:rPr lang="en-US" b="0" dirty="0" smtClean="0">
                <a:effectLst/>
              </a:rPr>
              <a:t/>
            </a:r>
            <a:br>
              <a:rPr lang="en-US" b="0" dirty="0" smtClean="0">
                <a:effectLst/>
              </a:rPr>
            </a:br>
            <a:r>
              <a:rPr lang="en-US" dirty="0" smtClean="0"/>
              <a:t>When the </a:t>
            </a:r>
            <a:r>
              <a:rPr lang="en-US" dirty="0"/>
              <a:t>memo was later leaked to the </a:t>
            </a:r>
            <a:r>
              <a:rPr lang="en-US" dirty="0" smtClean="0"/>
              <a:t>press,</a:t>
            </a:r>
            <a:r>
              <a:rPr lang="en-US" baseline="0" dirty="0" smtClean="0"/>
              <a:t> </a:t>
            </a:r>
            <a:r>
              <a:rPr lang="en-US" dirty="0" smtClean="0"/>
              <a:t>Mr</a:t>
            </a:r>
            <a:r>
              <a:rPr lang="en-US" dirty="0"/>
              <a:t>. del </a:t>
            </a:r>
            <a:r>
              <a:rPr lang="en-US" dirty="0" err="1" smtClean="0"/>
              <a:t>Toral</a:t>
            </a:r>
            <a:r>
              <a:rPr lang="en-US" dirty="0" smtClean="0"/>
              <a:t> was silenced, </a:t>
            </a:r>
            <a:r>
              <a:rPr lang="en-US" dirty="0"/>
              <a:t>and publicly discredited by the state, which called him a rouge </a:t>
            </a:r>
            <a:r>
              <a:rPr lang="en-US" dirty="0" smtClean="0"/>
              <a:t>employee, </a:t>
            </a:r>
            <a:r>
              <a:rPr lang="en-US" dirty="0"/>
              <a:t>acting outside his job. At one point, MDEQ bragged to Mrs. </a:t>
            </a:r>
            <a:r>
              <a:rPr lang="en-US" dirty="0" smtClean="0"/>
              <a:t>Walters </a:t>
            </a:r>
            <a:r>
              <a:rPr lang="en-US" dirty="0"/>
              <a:t>that </a:t>
            </a:r>
            <a:r>
              <a:rPr lang="en-US" dirty="0" smtClean="0"/>
              <a:t>Miguel </a:t>
            </a:r>
            <a:r>
              <a:rPr lang="en-US" dirty="0"/>
              <a:t>had been handled. </a:t>
            </a:r>
            <a:r>
              <a:rPr lang="en-US" dirty="0" smtClean="0"/>
              <a:t>How on</a:t>
            </a:r>
            <a:r>
              <a:rPr lang="en-US" baseline="0" dirty="0" smtClean="0"/>
              <a:t> earth can you laugh in the face of a mother who’s kid has been lead poisoned is beyond me! And so t</a:t>
            </a:r>
            <a:r>
              <a:rPr lang="en-US" dirty="0" smtClean="0"/>
              <a:t>he best lead</a:t>
            </a:r>
            <a:r>
              <a:rPr lang="en-US" baseline="0" dirty="0" smtClean="0"/>
              <a:t> expert in the country was silenced.</a:t>
            </a:r>
            <a:endParaRPr lang="en-US" dirty="0" smtClean="0"/>
          </a:p>
          <a:p>
            <a:pPr defTabSz="931774">
              <a:defRPr/>
            </a:pPr>
            <a:endParaRPr lang="en-US" dirty="0" smtClean="0"/>
          </a:p>
          <a:p>
            <a:pPr defTabSz="931774">
              <a:defRPr/>
            </a:pPr>
            <a:r>
              <a:rPr lang="en-US" dirty="0" smtClean="0"/>
              <a:t>Observing this dangerous attitude and inaction of both</a:t>
            </a:r>
            <a:r>
              <a:rPr lang="en-US" baseline="0" dirty="0" smtClean="0"/>
              <a:t> MDEQ and EPA </a:t>
            </a:r>
            <a:r>
              <a:rPr lang="en-US" dirty="0" smtClean="0"/>
              <a:t>in response to this</a:t>
            </a:r>
            <a:r>
              <a:rPr lang="en-US" baseline="0" dirty="0" smtClean="0"/>
              <a:t> </a:t>
            </a:r>
            <a:r>
              <a:rPr lang="en-US" dirty="0" smtClean="0"/>
              <a:t>memo and the citizens concerns, we knew we had to do something to help.</a:t>
            </a:r>
            <a:endParaRPr lang="en-US" b="0" dirty="0" smtClean="0">
              <a:effectLst/>
            </a:endParaRPr>
          </a:p>
        </p:txBody>
      </p:sp>
      <p:sp>
        <p:nvSpPr>
          <p:cNvPr id="4" name="Slide Number Placeholder 3"/>
          <p:cNvSpPr>
            <a:spLocks noGrp="1"/>
          </p:cNvSpPr>
          <p:nvPr>
            <p:ph type="sldNum" sz="quarter" idx="10"/>
          </p:nvPr>
        </p:nvSpPr>
        <p:spPr/>
        <p:txBody>
          <a:bodyPr/>
          <a:lstStyle/>
          <a:p>
            <a:fld id="{F32265F3-3B05-4F68-905C-BEB3D0073870}" type="slidenum">
              <a:rPr lang="en-US" smtClean="0"/>
              <a:t>13</a:t>
            </a:fld>
            <a:endParaRPr lang="en-US"/>
          </a:p>
        </p:txBody>
      </p:sp>
    </p:spTree>
    <p:extLst>
      <p:ext uri="{BB962C8B-B14F-4D97-AF65-F5344CB8AC3E}">
        <p14:creationId xmlns:p14="http://schemas.microsoft.com/office/powerpoint/2010/main" val="1174216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the Flint water study was born. </a:t>
            </a:r>
          </a:p>
          <a:p>
            <a:r>
              <a:rPr lang="en-US" dirty="0"/>
              <a:t>Dr. Marc Edwards led our team of 25 graduate and undergraduate students, post-docs, research scientists, and professors to give credibility and scientific support to the citizens claims. </a:t>
            </a:r>
            <a:endParaRPr lang="en-US" dirty="0" smtClean="0"/>
          </a:p>
          <a:p>
            <a:r>
              <a:rPr lang="en-US" dirty="0" smtClean="0"/>
              <a:t>Over $260,000 of our own money and 6 person years worth of effort</a:t>
            </a:r>
            <a:endParaRPr lang="en-US" dirty="0"/>
          </a:p>
        </p:txBody>
      </p:sp>
      <p:sp>
        <p:nvSpPr>
          <p:cNvPr id="4" name="Slide Number Placeholder 3"/>
          <p:cNvSpPr>
            <a:spLocks noGrp="1"/>
          </p:cNvSpPr>
          <p:nvPr>
            <p:ph type="sldNum" sz="quarter" idx="10"/>
          </p:nvPr>
        </p:nvSpPr>
        <p:spPr/>
        <p:txBody>
          <a:bodyPr/>
          <a:lstStyle/>
          <a:p>
            <a:fld id="{F32265F3-3B05-4F68-905C-BEB3D0073870}" type="slidenum">
              <a:rPr lang="en-US" smtClean="0"/>
              <a:t>14</a:t>
            </a:fld>
            <a:endParaRPr lang="en-US"/>
          </a:p>
        </p:txBody>
      </p:sp>
    </p:spTree>
    <p:extLst>
      <p:ext uri="{BB962C8B-B14F-4D97-AF65-F5344CB8AC3E}">
        <p14:creationId xmlns:p14="http://schemas.microsoft.com/office/powerpoint/2010/main" val="4008149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rtl="0"/>
            <a:r>
              <a:rPr lang="en-US" dirty="0"/>
              <a:t>We packed 300 sampling kits to send to Flint to allow residents to test the water in their homes. </a:t>
            </a:r>
            <a:endParaRPr lang="en" dirty="0"/>
          </a:p>
        </p:txBody>
      </p:sp>
    </p:spTree>
    <p:extLst>
      <p:ext uri="{BB962C8B-B14F-4D97-AF65-F5344CB8AC3E}">
        <p14:creationId xmlns:p14="http://schemas.microsoft.com/office/powerpoint/2010/main" val="3091714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6" name="Shape 22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smtClean="0"/>
              <a:t>270 homes -- 90% return rate in four weeks. Lead sampling random</a:t>
            </a:r>
            <a:r>
              <a:rPr lang="en-US" baseline="0" dirty="0" smtClean="0"/>
              <a:t> in that we didn’t know which homes had a lead pipe. </a:t>
            </a:r>
            <a:r>
              <a:rPr lang="en-US" dirty="0" smtClean="0"/>
              <a:t>We think of the public as passive recipients</a:t>
            </a:r>
            <a:r>
              <a:rPr lang="en-US" baseline="0" dirty="0" smtClean="0"/>
              <a:t> of science who we experts educate; but in Flint they were equal partners. </a:t>
            </a:r>
            <a:endParaRPr b="0" dirty="0"/>
          </a:p>
        </p:txBody>
      </p:sp>
    </p:spTree>
    <p:extLst>
      <p:ext uri="{BB962C8B-B14F-4D97-AF65-F5344CB8AC3E}">
        <p14:creationId xmlns:p14="http://schemas.microsoft.com/office/powerpoint/2010/main" val="208956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55F2BB6-9746-44F0-8ED8-7EE017C47410}" type="slidenum">
              <a:rPr lang="en-US" smtClean="0"/>
              <a:t>17</a:t>
            </a:fld>
            <a:endParaRPr lang="en-US"/>
          </a:p>
        </p:txBody>
      </p:sp>
    </p:spTree>
    <p:extLst>
      <p:ext uri="{BB962C8B-B14F-4D97-AF65-F5344CB8AC3E}">
        <p14:creationId xmlns:p14="http://schemas.microsoft.com/office/powerpoint/2010/main" val="3169498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1" fontAlgn="auto" latinLnBrk="0" hangingPunct="1">
              <a:lnSpc>
                <a:spcPct val="100000"/>
              </a:lnSpc>
              <a:spcBef>
                <a:spcPts val="0"/>
              </a:spcBef>
              <a:spcAft>
                <a:spcPts val="0"/>
              </a:spcAft>
              <a:buClrTx/>
              <a:buSzTx/>
              <a:buFontTx/>
              <a:buNone/>
              <a:tabLst/>
              <a:defRPr/>
            </a:pPr>
            <a:r>
              <a:rPr lang="en-US" dirty="0" smtClean="0"/>
              <a:t>An MDEQ official also suggested that the residents we worked with might be adding lead to their sample bottles to get attention.</a:t>
            </a:r>
            <a:endParaRPr lang="en-US" baseline="0" dirty="0" smtClean="0"/>
          </a:p>
          <a:p>
            <a:pPr defTabSz="931774">
              <a:defRPr/>
            </a:pPr>
            <a:endParaRPr lang="en-US" dirty="0" smtClean="0"/>
          </a:p>
          <a:p>
            <a:pPr defTabSz="931774">
              <a:defRPr/>
            </a:pPr>
            <a:r>
              <a:rPr lang="en-US" dirty="0" smtClean="0"/>
              <a:t>So </a:t>
            </a:r>
            <a:r>
              <a:rPr lang="en-US" dirty="0"/>
              <a:t>we loaded up in a van and went to Flint to confirm their sampling, going to several homes and water department monitoring sites and this is an example of the kind of thing we saw while we were there. </a:t>
            </a:r>
            <a:r>
              <a:rPr lang="en-US" dirty="0" smtClean="0"/>
              <a:t> We made a total of four trips</a:t>
            </a:r>
            <a:r>
              <a:rPr lang="en-US" baseline="0" dirty="0" smtClean="0"/>
              <a:t> in 2015 for a variety of water quality testing.</a:t>
            </a: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18</a:t>
            </a:fld>
            <a:endParaRPr lang="en-US"/>
          </a:p>
        </p:txBody>
      </p:sp>
    </p:spTree>
    <p:extLst>
      <p:ext uri="{BB962C8B-B14F-4D97-AF65-F5344CB8AC3E}">
        <p14:creationId xmlns:p14="http://schemas.microsoft.com/office/powerpoint/2010/main" val="4011086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082081-9C08-420F-ACB2-3B24651A85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7412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55F2BB6-9746-44F0-8ED8-7EE017C47410}" type="slidenum">
              <a:rPr lang="en-US" smtClean="0"/>
              <a:t>20</a:t>
            </a:fld>
            <a:endParaRPr lang="en-US"/>
          </a:p>
        </p:txBody>
      </p:sp>
    </p:spTree>
    <p:extLst>
      <p:ext uri="{BB962C8B-B14F-4D97-AF65-F5344CB8AC3E}">
        <p14:creationId xmlns:p14="http://schemas.microsoft.com/office/powerpoint/2010/main" val="3968782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When we</a:t>
            </a:r>
            <a:r>
              <a:rPr lang="en-US" baseline="0" dirty="0" smtClean="0"/>
              <a:t> had the results in </a:t>
            </a:r>
            <a:r>
              <a:rPr lang="en-US" dirty="0" smtClean="0"/>
              <a:t>Sep, we </a:t>
            </a:r>
            <a:r>
              <a:rPr lang="en-US" dirty="0"/>
              <a:t>went to Flint to share our results at a town hall meeting. </a:t>
            </a:r>
            <a:r>
              <a:rPr lang="en-US" dirty="0" smtClean="0"/>
              <a:t>There was a widespread</a:t>
            </a:r>
            <a:r>
              <a:rPr lang="en-US" baseline="0" dirty="0" smtClean="0"/>
              <a:t> lead problem and in t</a:t>
            </a:r>
            <a:r>
              <a:rPr lang="en-US" dirty="0" smtClean="0"/>
              <a:t>wo zip codes</a:t>
            </a:r>
            <a:r>
              <a:rPr lang="en-US" baseline="0" dirty="0" smtClean="0"/>
              <a:t> </a:t>
            </a:r>
            <a:r>
              <a:rPr lang="en-US" dirty="0" smtClean="0"/>
              <a:t>1 </a:t>
            </a:r>
            <a:r>
              <a:rPr lang="en-US" dirty="0"/>
              <a:t>in every five homes had elevated lead. </a:t>
            </a:r>
            <a:r>
              <a:rPr lang="en-US" dirty="0" smtClean="0"/>
              <a:t>Clearly,</a:t>
            </a:r>
            <a:r>
              <a:rPr lang="en-US" baseline="0" dirty="0" smtClean="0"/>
              <a:t> the water was NOT safe to drink!</a:t>
            </a:r>
            <a:r>
              <a:rPr lang="en-US" dirty="0" smtClean="0"/>
              <a:t/>
            </a:r>
            <a:br>
              <a:rPr lang="en-US" dirty="0" smtClean="0"/>
            </a:br>
            <a:endParaRPr lang="en-US" dirty="0" smtClean="0"/>
          </a:p>
        </p:txBody>
      </p:sp>
      <p:sp>
        <p:nvSpPr>
          <p:cNvPr id="4" name="Slide Number Placeholder 3"/>
          <p:cNvSpPr>
            <a:spLocks noGrp="1"/>
          </p:cNvSpPr>
          <p:nvPr>
            <p:ph type="sldNum" sz="quarter" idx="10"/>
          </p:nvPr>
        </p:nvSpPr>
        <p:spPr/>
        <p:txBody>
          <a:bodyPr/>
          <a:lstStyle/>
          <a:p>
            <a:fld id="{3FA7654A-0C00-45DE-AD28-45EA097C2657}" type="slidenum">
              <a:rPr lang="en-US" smtClean="0"/>
              <a:t>21</a:t>
            </a:fld>
            <a:endParaRPr lang="en-US"/>
          </a:p>
        </p:txBody>
      </p:sp>
    </p:spTree>
    <p:extLst>
      <p:ext uri="{BB962C8B-B14F-4D97-AF65-F5344CB8AC3E}">
        <p14:creationId xmlns:p14="http://schemas.microsoft.com/office/powerpoint/2010/main" val="3096829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7654A-0C00-45DE-AD28-45EA097C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34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paid the first $100 of his own pocket</a:t>
            </a:r>
            <a:endParaRPr lang="en-US" dirty="0" smtClean="0"/>
          </a:p>
          <a:p>
            <a:r>
              <a:rPr lang="en-US" dirty="0" smtClean="0"/>
              <a:t>Half a million – within two weeks</a:t>
            </a:r>
          </a:p>
          <a:p>
            <a:r>
              <a:rPr lang="en-US" dirty="0" smtClean="0"/>
              <a:t>Service</a:t>
            </a: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22</a:t>
            </a:fld>
            <a:endParaRPr lang="en-US"/>
          </a:p>
        </p:txBody>
      </p:sp>
    </p:spTree>
    <p:extLst>
      <p:ext uri="{BB962C8B-B14F-4D97-AF65-F5344CB8AC3E}">
        <p14:creationId xmlns:p14="http://schemas.microsoft.com/office/powerpoint/2010/main" val="420528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Science-based public agency. Publicly discredited</a:t>
            </a:r>
            <a:endParaRPr lang="en-US" baseline="0" dirty="0" smtClean="0"/>
          </a:p>
        </p:txBody>
      </p:sp>
    </p:spTree>
    <p:extLst>
      <p:ext uri="{BB962C8B-B14F-4D97-AF65-F5344CB8AC3E}">
        <p14:creationId xmlns:p14="http://schemas.microsoft.com/office/powerpoint/2010/main" val="40342575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rtl="0"/>
            <a:endParaRPr lang="en-US" sz="1100" dirty="0"/>
          </a:p>
        </p:txBody>
      </p:sp>
    </p:spTree>
    <p:extLst>
      <p:ext uri="{BB962C8B-B14F-4D97-AF65-F5344CB8AC3E}">
        <p14:creationId xmlns:p14="http://schemas.microsoft.com/office/powerpoint/2010/main" val="1038769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27170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26</a:t>
            </a:fld>
            <a:endParaRPr lang="en-US"/>
          </a:p>
        </p:txBody>
      </p:sp>
    </p:spTree>
    <p:extLst>
      <p:ext uri="{BB962C8B-B14F-4D97-AF65-F5344CB8AC3E}">
        <p14:creationId xmlns:p14="http://schemas.microsoft.com/office/powerpoint/2010/main" val="3523220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F2BB6-9746-44F0-8ED8-7EE017C47410}" type="slidenum">
              <a:rPr lang="en-US" smtClean="0"/>
              <a:t>27</a:t>
            </a:fld>
            <a:endParaRPr lang="en-US"/>
          </a:p>
        </p:txBody>
      </p:sp>
    </p:spTree>
    <p:extLst>
      <p:ext uri="{BB962C8B-B14F-4D97-AF65-F5344CB8AC3E}">
        <p14:creationId xmlns:p14="http://schemas.microsoft.com/office/powerpoint/2010/main" val="1397432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C55F2BB6-9746-44F0-8ED8-7EE017C47410}" type="slidenum">
              <a:rPr lang="en-US" smtClean="0"/>
              <a:t>28</a:t>
            </a:fld>
            <a:endParaRPr lang="en-US"/>
          </a:p>
        </p:txBody>
      </p:sp>
    </p:spTree>
    <p:extLst>
      <p:ext uri="{BB962C8B-B14F-4D97-AF65-F5344CB8AC3E}">
        <p14:creationId xmlns:p14="http://schemas.microsoft.com/office/powerpoint/2010/main" val="300312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8" name="Shape 33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US" dirty="0" smtClean="0"/>
              <a:t>2X </a:t>
            </a:r>
          </a:p>
          <a:p>
            <a:r>
              <a:rPr lang="en-US" dirty="0" smtClean="0"/>
              <a:t>3X</a:t>
            </a:r>
            <a:endParaRPr lang="en-US" dirty="0"/>
          </a:p>
        </p:txBody>
      </p:sp>
    </p:spTree>
    <p:extLst>
      <p:ext uri="{BB962C8B-B14F-4D97-AF65-F5344CB8AC3E}">
        <p14:creationId xmlns:p14="http://schemas.microsoft.com/office/powerpoint/2010/main" val="2130009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5" name="Shape 34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n" dirty="0"/>
          </a:p>
        </p:txBody>
      </p:sp>
    </p:spTree>
    <p:extLst>
      <p:ext uri="{BB962C8B-B14F-4D97-AF65-F5344CB8AC3E}">
        <p14:creationId xmlns:p14="http://schemas.microsoft.com/office/powerpoint/2010/main" val="207865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Shape 3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9" name="Shape 3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$12 mn spent by State to switch back to Detroit Water</a:t>
            </a:r>
          </a:p>
          <a:p>
            <a:pPr lvl="0">
              <a:spcBef>
                <a:spcPts val="0"/>
              </a:spcBef>
              <a:buNone/>
            </a:pPr>
            <a:r>
              <a:rPr lang="en"/>
              <a:t>$4mn spent for free water testing, lead filters, blood testing</a:t>
            </a:r>
          </a:p>
        </p:txBody>
      </p:sp>
    </p:spTree>
    <p:extLst>
      <p:ext uri="{BB962C8B-B14F-4D97-AF65-F5344CB8AC3E}">
        <p14:creationId xmlns:p14="http://schemas.microsoft.com/office/powerpoint/2010/main" val="3515339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C55F2BB6-9746-44F0-8ED8-7EE017C47410}" type="slidenum">
              <a:rPr lang="en-US" smtClean="0"/>
              <a:t>3</a:t>
            </a:fld>
            <a:endParaRPr lang="en-US"/>
          </a:p>
        </p:txBody>
      </p:sp>
    </p:spTree>
    <p:extLst>
      <p:ext uri="{BB962C8B-B14F-4D97-AF65-F5344CB8AC3E}">
        <p14:creationId xmlns:p14="http://schemas.microsoft.com/office/powerpoint/2010/main" val="1588398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1E1F72C-1DFC-4768-A610-CCA9C0A9A9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2334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34</a:t>
            </a:fld>
            <a:endParaRPr lang="en-US"/>
          </a:p>
        </p:txBody>
      </p:sp>
    </p:spTree>
    <p:extLst>
      <p:ext uri="{BB962C8B-B14F-4D97-AF65-F5344CB8AC3E}">
        <p14:creationId xmlns:p14="http://schemas.microsoft.com/office/powerpoint/2010/main" val="18654457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0" lang="en-US" sz="1200" b="1" i="0" u="none" strike="noStrike" kern="1200" cap="none" spc="0" normalizeH="0" baseline="0" noProof="0" dirty="0" smtClean="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7654A-0C00-45DE-AD28-45EA097C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15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7654A-0C00-45DE-AD28-45EA097C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809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dirty="0" smtClean="0">
                <a:solidFill>
                  <a:srgbClr val="FF0000"/>
                </a:solidFill>
              </a:rPr>
              <a:t>Cheating on lead sampling </a:t>
            </a:r>
            <a:r>
              <a:rPr lang="en-US" sz="3600" dirty="0" smtClean="0"/>
              <a:t>in Flint</a:t>
            </a:r>
          </a:p>
          <a:p>
            <a:pPr lvl="1"/>
            <a:r>
              <a:rPr lang="en-US" sz="3200" dirty="0" smtClean="0"/>
              <a:t>At least 33 US cities use faulty sampling; e.g. Philly</a:t>
            </a:r>
          </a:p>
          <a:p>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37</a:t>
            </a:fld>
            <a:endParaRPr lang="en-US"/>
          </a:p>
        </p:txBody>
      </p:sp>
    </p:spTree>
    <p:extLst>
      <p:ext uri="{BB962C8B-B14F-4D97-AF65-F5344CB8AC3E}">
        <p14:creationId xmlns:p14="http://schemas.microsoft.com/office/powerpoint/2010/main" val="22042104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7654A-0C00-45DE-AD28-45EA097C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4025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people, as a nation, we have to decide what do</a:t>
            </a:r>
            <a:r>
              <a:rPr lang="en-US" baseline="0" dirty="0" smtClean="0"/>
              <a:t> we care about the most? </a:t>
            </a:r>
            <a:endParaRPr lang="en-US" dirty="0"/>
          </a:p>
        </p:txBody>
      </p:sp>
      <p:sp>
        <p:nvSpPr>
          <p:cNvPr id="4" name="Slide Number Placeholder 3"/>
          <p:cNvSpPr>
            <a:spLocks noGrp="1"/>
          </p:cNvSpPr>
          <p:nvPr>
            <p:ph type="sldNum" sz="quarter" idx="10"/>
          </p:nvPr>
        </p:nvSpPr>
        <p:spPr/>
        <p:txBody>
          <a:bodyPr/>
          <a:lstStyle/>
          <a:p>
            <a:fld id="{C55F2BB6-9746-44F0-8ED8-7EE017C47410}" type="slidenum">
              <a:rPr lang="en-US" smtClean="0"/>
              <a:t>40</a:t>
            </a:fld>
            <a:endParaRPr lang="en-US"/>
          </a:p>
        </p:txBody>
      </p:sp>
    </p:spTree>
    <p:extLst>
      <p:ext uri="{BB962C8B-B14F-4D97-AF65-F5344CB8AC3E}">
        <p14:creationId xmlns:p14="http://schemas.microsoft.com/office/powerpoint/2010/main" val="1750276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Speaking of trust – No one trusts what the government</a:t>
            </a:r>
            <a:r>
              <a:rPr lang="en-US" baseline="0" dirty="0" smtClean="0"/>
              <a:t> says, even the filters that they are giving out.</a:t>
            </a:r>
          </a:p>
          <a:p>
            <a:r>
              <a:rPr lang="en-US" baseline="0" dirty="0" smtClean="0"/>
              <a:t>One of the few groups the people of Flint trust are a group of twenty somethings and a professor 13 hours away in Blacksburg, Virginia..</a:t>
            </a:r>
            <a:endParaRPr lang="en-US" dirty="0" smtClean="0"/>
          </a:p>
          <a:p>
            <a:r>
              <a:rPr lang="en-US" dirty="0" smtClean="0"/>
              <a:t>We are working with the State and EPA</a:t>
            </a:r>
            <a:r>
              <a:rPr lang="en-US" baseline="0" dirty="0" smtClean="0"/>
              <a:t> on the ground and as part of the Flint Taskforce. </a:t>
            </a:r>
            <a:r>
              <a:rPr lang="en-US" dirty="0" smtClean="0"/>
              <a:t>Round II (March) and III Lead Testing (July)</a:t>
            </a: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42</a:t>
            </a:fld>
            <a:endParaRPr lang="en-US"/>
          </a:p>
        </p:txBody>
      </p:sp>
    </p:spTree>
    <p:extLst>
      <p:ext uri="{BB962C8B-B14F-4D97-AF65-F5344CB8AC3E}">
        <p14:creationId xmlns:p14="http://schemas.microsoft.com/office/powerpoint/2010/main" val="2665068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5F2BB6-9746-44F0-8ED8-7EE017C47410}" type="slidenum">
              <a:rPr lang="en-US" smtClean="0"/>
              <a:t>44</a:t>
            </a:fld>
            <a:endParaRPr lang="en-US"/>
          </a:p>
        </p:txBody>
      </p:sp>
    </p:spTree>
    <p:extLst>
      <p:ext uri="{BB962C8B-B14F-4D97-AF65-F5344CB8AC3E}">
        <p14:creationId xmlns:p14="http://schemas.microsoft.com/office/powerpoint/2010/main" val="218672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a:t>
            </a:r>
            <a:r>
              <a:rPr lang="en-US" baseline="0" dirty="0" smtClean="0"/>
              <a:t> scientists at MDEQ had done their job right.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A7654A-0C00-45DE-AD28-45EA097C26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317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In </a:t>
            </a:r>
            <a:r>
              <a:rPr lang="en-US" dirty="0"/>
              <a:t>the peak of the auto industry in the 1950s-1960s, Flint had a population of over 200,000 people and had one of the highest per capita incomes in the world. </a:t>
            </a:r>
            <a:r>
              <a:rPr lang="en-US" dirty="0" smtClean="0"/>
              <a:t>Flint</a:t>
            </a:r>
            <a:r>
              <a:rPr lang="en-US" baseline="0" dirty="0" smtClean="0"/>
              <a:t> was The American Dream.</a:t>
            </a:r>
            <a:endParaRPr lang="en-US" b="0" dirty="0" smtClean="0">
              <a:effectLst/>
            </a:endParaRPr>
          </a:p>
          <a:p>
            <a:pPr rtl="0"/>
            <a:r>
              <a:rPr lang="en-US" b="0" dirty="0" smtClean="0">
                <a:effectLst/>
              </a:rPr>
              <a:t/>
            </a:r>
            <a:br>
              <a:rPr lang="en-US" b="0" dirty="0" smtClean="0">
                <a:effectLst/>
              </a:rPr>
            </a:br>
            <a:r>
              <a:rPr lang="en-US" dirty="0"/>
              <a:t>As the auto industry there declined starting in the 1980s, Flint suffered steady financial decline. There are now less than 100,000 people living there, and nearly 42% are living below the national poverty line. </a:t>
            </a:r>
            <a:endParaRPr lang="en-US" b="0" dirty="0" smtClean="0">
              <a:effectLst/>
            </a:endParaRPr>
          </a:p>
          <a:p>
            <a:r>
              <a:rPr lang="en-US" b="0" dirty="0" smtClean="0">
                <a:effectLst/>
              </a:rPr>
              <a:t/>
            </a:r>
            <a:br>
              <a:rPr lang="en-US" b="0" dirty="0" smtClean="0">
                <a:effectLst/>
              </a:rPr>
            </a:br>
            <a:r>
              <a:rPr lang="en-US" dirty="0"/>
              <a:t>This means, due to the financial crisis, beginning in the mid 1980s, there were effectively no new houses built in Flint – which has important implications for lead in water…</a:t>
            </a:r>
          </a:p>
        </p:txBody>
      </p:sp>
      <p:sp>
        <p:nvSpPr>
          <p:cNvPr id="4" name="Slide Number Placeholder 3"/>
          <p:cNvSpPr>
            <a:spLocks noGrp="1"/>
          </p:cNvSpPr>
          <p:nvPr>
            <p:ph type="sldNum" sz="quarter" idx="10"/>
          </p:nvPr>
        </p:nvSpPr>
        <p:spPr/>
        <p:txBody>
          <a:bodyPr/>
          <a:lstStyle/>
          <a:p>
            <a:fld id="{F32265F3-3B05-4F68-905C-BEB3D0073870}" type="slidenum">
              <a:rPr lang="en-US" smtClean="0"/>
              <a:t>6</a:t>
            </a:fld>
            <a:endParaRPr lang="en-US"/>
          </a:p>
        </p:txBody>
      </p:sp>
    </p:spTree>
    <p:extLst>
      <p:ext uri="{BB962C8B-B14F-4D97-AF65-F5344CB8AC3E}">
        <p14:creationId xmlns:p14="http://schemas.microsoft.com/office/powerpoint/2010/main" val="2431813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10 stories/month before v/s 10-15 stories/day after we got involved. Long overdue conversation on the safety of our tap water and there is renewed scrutiny over our water systems. Our website has garnered over half a million views, close to 600,000 and half of it was during when we were releasing exposes </a:t>
            </a:r>
          </a:p>
        </p:txBody>
      </p:sp>
      <p:sp>
        <p:nvSpPr>
          <p:cNvPr id="4" name="Slide Number Placeholder 3"/>
          <p:cNvSpPr>
            <a:spLocks noGrp="1"/>
          </p:cNvSpPr>
          <p:nvPr>
            <p:ph type="sldNum" sz="quarter" idx="10"/>
          </p:nvPr>
        </p:nvSpPr>
        <p:spPr/>
        <p:txBody>
          <a:bodyPr/>
          <a:lstStyle/>
          <a:p>
            <a:fld id="{3FA7654A-0C00-45DE-AD28-45EA097C2657}" type="slidenum">
              <a:rPr lang="en-US" smtClean="0"/>
              <a:t>46</a:t>
            </a:fld>
            <a:endParaRPr lang="en-US"/>
          </a:p>
        </p:txBody>
      </p:sp>
    </p:spTree>
    <p:extLst>
      <p:ext uri="{BB962C8B-B14F-4D97-AF65-F5344CB8AC3E}">
        <p14:creationId xmlns:p14="http://schemas.microsoft.com/office/powerpoint/2010/main" val="1761581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FF0000"/>
                </a:solidFill>
              </a:rPr>
              <a:t>Pervasiveness of lead</a:t>
            </a:r>
            <a:r>
              <a:rPr lang="en-US" sz="1200" dirty="0" smtClean="0"/>
              <a:t> in our water infrastructure </a:t>
            </a:r>
            <a:br>
              <a:rPr lang="en-US" sz="1200" dirty="0" smtClean="0"/>
            </a:br>
            <a:r>
              <a:rPr lang="en-US" sz="1200" dirty="0" smtClean="0"/>
              <a:t>(6-10M lead pipes + countless leaded plumbing)</a:t>
            </a:r>
          </a:p>
          <a:p>
            <a:r>
              <a:rPr lang="en-US" sz="1200" dirty="0" smtClean="0"/>
              <a:t>Corrosion control treatment not sufficiently enforced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 </a:t>
            </a:r>
            <a:r>
              <a:rPr lang="en-US" sz="1200" dirty="0" smtClean="0">
                <a:solidFill>
                  <a:srgbClr val="FF0000"/>
                </a:solidFill>
              </a:rPr>
              <a:t>culture of compliance focused on meeting regulations</a:t>
            </a:r>
            <a:r>
              <a:rPr lang="en-US" sz="1200" dirty="0" smtClean="0"/>
              <a:t> rather than protecting public health</a:t>
            </a:r>
            <a:endParaRPr lang="en-US" dirty="0" smtClean="0"/>
          </a:p>
          <a:p>
            <a:r>
              <a:rPr lang="en-US" dirty="0" smtClean="0"/>
              <a:t>Portland</a:t>
            </a:r>
            <a:r>
              <a:rPr lang="en-US" dirty="0" smtClean="0"/>
              <a:t>,</a:t>
            </a:r>
            <a:r>
              <a:rPr lang="en-US" baseline="0" dirty="0" smtClean="0"/>
              <a:t> Newark, Atlanta, Baltimore, Los Angeles, </a:t>
            </a: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47</a:t>
            </a:fld>
            <a:endParaRPr lang="en-US"/>
          </a:p>
        </p:txBody>
      </p:sp>
    </p:spTree>
    <p:extLst>
      <p:ext uri="{BB962C8B-B14F-4D97-AF65-F5344CB8AC3E}">
        <p14:creationId xmlns:p14="http://schemas.microsoft.com/office/powerpoint/2010/main" val="11787778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50</a:t>
            </a:fld>
            <a:endParaRPr lang="en-US"/>
          </a:p>
        </p:txBody>
      </p:sp>
    </p:spTree>
    <p:extLst>
      <p:ext uri="{BB962C8B-B14F-4D97-AF65-F5344CB8AC3E}">
        <p14:creationId xmlns:p14="http://schemas.microsoft.com/office/powerpoint/2010/main" val="35305095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people of Flint and some</a:t>
            </a:r>
            <a:r>
              <a:rPr lang="en-US" baseline="0" dirty="0" smtClean="0"/>
              <a:t> outsiders brought this issue to light. Lee Ann, Miguel, Mona, and Marc- and all Flint residents… These are True Heroes! People who put their reputations and their jobs on the line, to save Flint! Strive to be like them.</a:t>
            </a:r>
          </a:p>
        </p:txBody>
      </p:sp>
      <p:sp>
        <p:nvSpPr>
          <p:cNvPr id="4" name="Slide Number Placeholder 3"/>
          <p:cNvSpPr>
            <a:spLocks noGrp="1"/>
          </p:cNvSpPr>
          <p:nvPr>
            <p:ph type="sldNum" sz="quarter" idx="10"/>
          </p:nvPr>
        </p:nvSpPr>
        <p:spPr/>
        <p:txBody>
          <a:bodyPr/>
          <a:lstStyle/>
          <a:p>
            <a:fld id="{3FA7654A-0C00-45DE-AD28-45EA097C2657}" type="slidenum">
              <a:rPr lang="en-US" smtClean="0"/>
              <a:t>51</a:t>
            </a:fld>
            <a:endParaRPr lang="en-US"/>
          </a:p>
        </p:txBody>
      </p:sp>
    </p:spTree>
    <p:extLst>
      <p:ext uri="{BB962C8B-B14F-4D97-AF65-F5344CB8AC3E}">
        <p14:creationId xmlns:p14="http://schemas.microsoft.com/office/powerpoint/2010/main" val="26832393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52</a:t>
            </a:fld>
            <a:endParaRPr lang="en-US"/>
          </a:p>
        </p:txBody>
      </p:sp>
    </p:spTree>
    <p:extLst>
      <p:ext uri="{BB962C8B-B14F-4D97-AF65-F5344CB8AC3E}">
        <p14:creationId xmlns:p14="http://schemas.microsoft.com/office/powerpoint/2010/main" val="1328873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Thank you so much for having me!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Flint </a:t>
            </a:r>
            <a:r>
              <a:rPr lang="en-US" dirty="0" smtClean="0"/>
              <a:t>was probably a once-in-a-lifetime</a:t>
            </a:r>
            <a:r>
              <a:rPr lang="en-US" baseline="0" dirty="0" smtClean="0"/>
              <a:t> opportunity and we are privileged and really lucky that we were able to accomplish this alongside Flint residents. But most importantly, we at Virginia Tech are simply grateful!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C55F2BB6-9746-44F0-8ED8-7EE017C47410}" type="slidenum">
              <a:rPr lang="en-US" smtClean="0"/>
              <a:t>53</a:t>
            </a:fld>
            <a:endParaRPr lang="en-US"/>
          </a:p>
        </p:txBody>
      </p:sp>
    </p:spTree>
    <p:extLst>
      <p:ext uri="{BB962C8B-B14F-4D97-AF65-F5344CB8AC3E}">
        <p14:creationId xmlns:p14="http://schemas.microsoft.com/office/powerpoint/2010/main" val="331575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There </a:t>
            </a:r>
            <a:r>
              <a:rPr lang="en-US" dirty="0"/>
              <a:t>is no lead in the water delivered by public utilities, but lead could come from service lines, which connect houses to the water mains. In Flint, an estimated 50% of homes have a lead services line. Lead can also come from the building plumbing as it leaches from lead solder – which is the stuff that holds copper pipes together – or from brass plumbing devices that, until very recently could be made of up to 8% lead. </a:t>
            </a:r>
            <a:endParaRPr lang="en-US" b="0" dirty="0" smtClean="0">
              <a:effectLst/>
            </a:endParaRPr>
          </a:p>
          <a:p>
            <a:pPr rtl="0"/>
            <a:r>
              <a:rPr lang="en-US" b="0" dirty="0" smtClean="0">
                <a:effectLst/>
              </a:rPr>
              <a:t/>
            </a:r>
            <a:br>
              <a:rPr lang="en-US" b="0" dirty="0" smtClean="0">
                <a:effectLst/>
              </a:rPr>
            </a:br>
            <a:r>
              <a:rPr lang="en-US" dirty="0"/>
              <a:t>In 1986, use of lead solder in plumbing was banned, so it is likely that houses built before this time still have lead solder. </a:t>
            </a:r>
            <a:endParaRPr lang="en-US" b="0" dirty="0" smtClean="0">
              <a:effectLst/>
            </a:endParaRPr>
          </a:p>
          <a:p>
            <a:r>
              <a:rPr lang="en-US" b="0" dirty="0" smtClean="0">
                <a:effectLst/>
              </a:rPr>
              <a:t/>
            </a:r>
            <a:br>
              <a:rPr lang="en-US" b="0" dirty="0" smtClean="0">
                <a:effectLst/>
              </a:rPr>
            </a:br>
            <a:r>
              <a:rPr lang="en-US" dirty="0"/>
              <a:t>The water Flint has long used as their drinking water, purchased form the city of Detroit, had a chemical added to it to provide corrosion control to keep the lead that was in these homes stuck on the pipes and out of the water.</a:t>
            </a:r>
            <a:endParaRPr lang="en-US" baseline="0" dirty="0" smtClean="0"/>
          </a:p>
        </p:txBody>
      </p:sp>
      <p:sp>
        <p:nvSpPr>
          <p:cNvPr id="4" name="Slide Number Placeholder 3"/>
          <p:cNvSpPr>
            <a:spLocks noGrp="1"/>
          </p:cNvSpPr>
          <p:nvPr>
            <p:ph type="sldNum" sz="quarter" idx="10"/>
          </p:nvPr>
        </p:nvSpPr>
        <p:spPr/>
        <p:txBody>
          <a:bodyPr/>
          <a:lstStyle/>
          <a:p>
            <a:fld id="{F32265F3-3B05-4F68-905C-BEB3D0073870}" type="slidenum">
              <a:rPr lang="en-US" smtClean="0"/>
              <a:t>7</a:t>
            </a:fld>
            <a:endParaRPr lang="en-US"/>
          </a:p>
        </p:txBody>
      </p:sp>
    </p:spTree>
    <p:extLst>
      <p:ext uri="{BB962C8B-B14F-4D97-AF65-F5344CB8AC3E}">
        <p14:creationId xmlns:p14="http://schemas.microsoft.com/office/powerpoint/2010/main" val="3953760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smtClean="0"/>
              <a:t>State-appointed</a:t>
            </a:r>
            <a:r>
              <a:rPr lang="en-US" baseline="0" dirty="0" smtClean="0"/>
              <a:t> Emergency manager decided to switch from Detroit to a new pipeline</a:t>
            </a: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8</a:t>
            </a:fld>
            <a:endParaRPr lang="en-US"/>
          </a:p>
        </p:txBody>
      </p:sp>
    </p:spTree>
    <p:extLst>
      <p:ext uri="{BB962C8B-B14F-4D97-AF65-F5344CB8AC3E}">
        <p14:creationId xmlns:p14="http://schemas.microsoft.com/office/powerpoint/2010/main" val="4288280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3FA7654A-0C00-45DE-AD28-45EA097C2657}" type="slidenum">
              <a:rPr lang="en-US" smtClean="0"/>
              <a:t>9</a:t>
            </a:fld>
            <a:endParaRPr lang="en-US"/>
          </a:p>
        </p:txBody>
      </p:sp>
    </p:spTree>
    <p:extLst>
      <p:ext uri="{BB962C8B-B14F-4D97-AF65-F5344CB8AC3E}">
        <p14:creationId xmlns:p14="http://schemas.microsoft.com/office/powerpoint/2010/main" val="174173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10"/>
          </p:nvPr>
        </p:nvSpPr>
        <p:spPr/>
        <p:txBody>
          <a:bodyPr/>
          <a:lstStyle/>
          <a:p>
            <a:fld id="{F32265F3-3B05-4F68-905C-BEB3D0073870}" type="slidenum">
              <a:rPr lang="en-US" smtClean="0"/>
              <a:t>10</a:t>
            </a:fld>
            <a:endParaRPr lang="en-US"/>
          </a:p>
        </p:txBody>
      </p:sp>
    </p:spTree>
    <p:extLst>
      <p:ext uri="{BB962C8B-B14F-4D97-AF65-F5344CB8AC3E}">
        <p14:creationId xmlns:p14="http://schemas.microsoft.com/office/powerpoint/2010/main" val="214491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32265F3-3B05-4F68-905C-BEB3D0073870}" type="slidenum">
              <a:rPr lang="en-US" smtClean="0"/>
              <a:t>11</a:t>
            </a:fld>
            <a:endParaRPr lang="en-US"/>
          </a:p>
        </p:txBody>
      </p:sp>
    </p:spTree>
    <p:extLst>
      <p:ext uri="{BB962C8B-B14F-4D97-AF65-F5344CB8AC3E}">
        <p14:creationId xmlns:p14="http://schemas.microsoft.com/office/powerpoint/2010/main" val="2824038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7E5C440-F0FD-480A-9C00-5BFB4248D111}"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3335535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5C440-F0FD-480A-9C00-5BFB4248D111}"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347339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5C440-F0FD-480A-9C00-5BFB4248D111}"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130530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418510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838200"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58" name="Shape 58"/>
          <p:cNvSpPr txBox="1">
            <a:spLocks noGrp="1"/>
          </p:cNvSpPr>
          <p:nvPr>
            <p:ph type="body" idx="1"/>
          </p:nvPr>
        </p:nvSpPr>
        <p:spPr>
          <a:xfrm>
            <a:off x="838200" y="1825625"/>
            <a:ext cx="10515600" cy="4351337"/>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990030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62"/>
        <p:cNvGrpSpPr/>
        <p:nvPr/>
      </p:nvGrpSpPr>
      <p:grpSpPr>
        <a:xfrm>
          <a:off x="0" y="0"/>
          <a:ext cx="0" cy="0"/>
          <a:chOff x="0" y="0"/>
          <a:chExt cx="0" cy="0"/>
        </a:xfrm>
      </p:grpSpPr>
      <p:sp>
        <p:nvSpPr>
          <p:cNvPr id="63" name="Shape 63"/>
          <p:cNvSpPr txBox="1">
            <a:spLocks noGrp="1"/>
          </p:cNvSpPr>
          <p:nvPr>
            <p:ph type="ctrTitle"/>
          </p:nvPr>
        </p:nvSpPr>
        <p:spPr>
          <a:xfrm>
            <a:off x="1524000" y="1122363"/>
            <a:ext cx="9144000" cy="2387599"/>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64" name="Shape 64"/>
          <p:cNvSpPr txBox="1">
            <a:spLocks noGrp="1"/>
          </p:cNvSpPr>
          <p:nvPr>
            <p:ph type="subTitle" idx="1"/>
          </p:nvPr>
        </p:nvSpPr>
        <p:spPr>
          <a:xfrm>
            <a:off x="1524000" y="3602038"/>
            <a:ext cx="9144000" cy="1655761"/>
          </a:xfrm>
          <a:prstGeom prst="rect">
            <a:avLst/>
          </a:prstGeom>
          <a:noFill/>
          <a:ln>
            <a:noFill/>
          </a:ln>
        </p:spPr>
        <p:txBody>
          <a:bodyPr lIns="68575" tIns="68575" rIns="68575" bIns="68575" anchor="t" anchorCtr="0"/>
          <a:lstStyle>
            <a:lvl1pPr marL="0" marR="0" lvl="0" indent="0" algn="ctr" rtl="0">
              <a:lnSpc>
                <a:spcPct val="90000"/>
              </a:lnSpc>
              <a:spcBef>
                <a:spcPts val="1067"/>
              </a:spcBef>
              <a:buClr>
                <a:schemeClr val="dk1"/>
              </a:buClr>
              <a:buFont typeface="Arial"/>
              <a:buNone/>
              <a:defRPr sz="2400" b="0" i="0" u="none" strike="noStrike" cap="none">
                <a:solidFill>
                  <a:schemeClr val="dk1"/>
                </a:solidFill>
                <a:latin typeface="Calibri"/>
                <a:ea typeface="Calibri"/>
                <a:cs typeface="Calibri"/>
                <a:sym typeface="Calibri"/>
              </a:defRPr>
            </a:lvl1pPr>
            <a:lvl2pPr marL="457189" marR="0" lvl="1" indent="0" algn="ctr" rtl="0">
              <a:lnSpc>
                <a:spcPct val="90000"/>
              </a:lnSpc>
              <a:spcBef>
                <a:spcPts val="533"/>
              </a:spcBef>
              <a:buClr>
                <a:schemeClr val="dk1"/>
              </a:buClr>
              <a:buFont typeface="Arial"/>
              <a:buNone/>
              <a:defRPr sz="2000" b="0" i="0" u="none" strike="noStrike" cap="none">
                <a:solidFill>
                  <a:schemeClr val="dk1"/>
                </a:solidFill>
                <a:latin typeface="Calibri"/>
                <a:ea typeface="Calibri"/>
                <a:cs typeface="Calibri"/>
                <a:sym typeface="Calibri"/>
              </a:defRPr>
            </a:lvl2pPr>
            <a:lvl3pPr marL="914377" marR="0" lvl="2" indent="0" algn="ctr" rtl="0">
              <a:lnSpc>
                <a:spcPct val="90000"/>
              </a:lnSpc>
              <a:spcBef>
                <a:spcPts val="533"/>
              </a:spcBef>
              <a:buClr>
                <a:schemeClr val="dk1"/>
              </a:buClr>
              <a:buFont typeface="Arial"/>
              <a:buNone/>
              <a:defRPr sz="1867" b="0" i="0" u="none" strike="noStrike" cap="none">
                <a:solidFill>
                  <a:schemeClr val="dk1"/>
                </a:solidFill>
                <a:latin typeface="Calibri"/>
                <a:ea typeface="Calibri"/>
                <a:cs typeface="Calibri"/>
                <a:sym typeface="Calibri"/>
              </a:defRPr>
            </a:lvl3pPr>
            <a:lvl4pPr marL="1371566" marR="0" lvl="3"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4pPr>
            <a:lvl5pPr marL="1828754" marR="0" lvl="4"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5pPr>
            <a:lvl6pPr marL="2285943" marR="0" lvl="5"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6pPr>
            <a:lvl7pPr marL="2743131" marR="0" lvl="6"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7pPr>
            <a:lvl8pPr marL="3200320" marR="0" lvl="7"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8pPr>
            <a:lvl9pPr marL="3657509" marR="0" lvl="8" indent="0" algn="ctr" rtl="0">
              <a:lnSpc>
                <a:spcPct val="90000"/>
              </a:lnSpc>
              <a:spcBef>
                <a:spcPts val="533"/>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66400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831849" y="1709737"/>
            <a:ext cx="10515600" cy="2852736"/>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70" name="Shape 70"/>
          <p:cNvSpPr txBox="1">
            <a:spLocks noGrp="1"/>
          </p:cNvSpPr>
          <p:nvPr>
            <p:ph type="body" idx="1"/>
          </p:nvPr>
        </p:nvSpPr>
        <p:spPr>
          <a:xfrm>
            <a:off x="831849" y="4589463"/>
            <a:ext cx="10515600" cy="1500187"/>
          </a:xfrm>
          <a:prstGeom prst="rect">
            <a:avLst/>
          </a:prstGeom>
          <a:noFill/>
          <a:ln>
            <a:noFill/>
          </a:ln>
        </p:spPr>
        <p:txBody>
          <a:bodyPr lIns="68575" tIns="68575" rIns="68575" bIns="68575" anchor="t" anchorCtr="0"/>
          <a:lstStyle>
            <a:lvl1pPr marL="0" marR="0" lvl="0" indent="0" algn="l" rtl="0">
              <a:lnSpc>
                <a:spcPct val="90000"/>
              </a:lnSpc>
              <a:spcBef>
                <a:spcPts val="1067"/>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189" marR="0" lvl="1" indent="0" algn="l" rtl="0">
              <a:lnSpc>
                <a:spcPct val="90000"/>
              </a:lnSpc>
              <a:spcBef>
                <a:spcPts val="533"/>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377" marR="0" lvl="2" indent="0" algn="l" rtl="0">
              <a:lnSpc>
                <a:spcPct val="90000"/>
              </a:lnSpc>
              <a:spcBef>
                <a:spcPts val="533"/>
              </a:spcBef>
              <a:buClr>
                <a:srgbClr val="888888"/>
              </a:buClr>
              <a:buFont typeface="Arial"/>
              <a:buNone/>
              <a:defRPr sz="1867" b="0" i="0" u="none" strike="noStrike" cap="none">
                <a:solidFill>
                  <a:srgbClr val="888888"/>
                </a:solidFill>
                <a:latin typeface="Calibri"/>
                <a:ea typeface="Calibri"/>
                <a:cs typeface="Calibri"/>
                <a:sym typeface="Calibri"/>
              </a:defRPr>
            </a:lvl3pPr>
            <a:lvl4pPr marL="1371566" marR="0" lvl="3"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754" marR="0" lvl="4"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5943" marR="0" lvl="5"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131" marR="0" lvl="6"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320" marR="0" lvl="7"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509" marR="0" lvl="8" indent="0" algn="l" rtl="0">
              <a:lnSpc>
                <a:spcPct val="90000"/>
              </a:lnSpc>
              <a:spcBef>
                <a:spcPts val="533"/>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23696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838200"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76" name="Shape 76"/>
          <p:cNvSpPr txBox="1">
            <a:spLocks noGrp="1"/>
          </p:cNvSpPr>
          <p:nvPr>
            <p:ph type="body" idx="1"/>
          </p:nvPr>
        </p:nvSpPr>
        <p:spPr>
          <a:xfrm>
            <a:off x="838200" y="1825625"/>
            <a:ext cx="5181600" cy="4351337"/>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body" idx="2"/>
          </p:nvPr>
        </p:nvSpPr>
        <p:spPr>
          <a:xfrm>
            <a:off x="6172200" y="1825625"/>
            <a:ext cx="5181600" cy="4351337"/>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91029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1"/>
        <p:cNvGrpSpPr/>
        <p:nvPr/>
      </p:nvGrpSpPr>
      <p:grpSpPr>
        <a:xfrm>
          <a:off x="0" y="0"/>
          <a:ext cx="0" cy="0"/>
          <a:chOff x="0" y="0"/>
          <a:chExt cx="0" cy="0"/>
        </a:xfrm>
      </p:grpSpPr>
      <p:sp>
        <p:nvSpPr>
          <p:cNvPr id="82" name="Shape 82"/>
          <p:cNvSpPr txBox="1">
            <a:spLocks noGrp="1"/>
          </p:cNvSpPr>
          <p:nvPr>
            <p:ph type="title"/>
          </p:nvPr>
        </p:nvSpPr>
        <p:spPr>
          <a:xfrm>
            <a:off x="839788"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83" name="Shape 83"/>
          <p:cNvSpPr txBox="1">
            <a:spLocks noGrp="1"/>
          </p:cNvSpPr>
          <p:nvPr>
            <p:ph type="body" idx="1"/>
          </p:nvPr>
        </p:nvSpPr>
        <p:spPr>
          <a:xfrm>
            <a:off x="839788" y="1681163"/>
            <a:ext cx="5157787" cy="823912"/>
          </a:xfrm>
          <a:prstGeom prst="rect">
            <a:avLst/>
          </a:prstGeom>
          <a:noFill/>
          <a:ln>
            <a:noFill/>
          </a:ln>
        </p:spPr>
        <p:txBody>
          <a:bodyPr lIns="68575" tIns="68575" rIns="68575" bIns="68575" anchor="b" anchorCtr="0"/>
          <a:lstStyle>
            <a:lvl1pPr marL="0" marR="0" lvl="0" indent="0" algn="l" rtl="0">
              <a:lnSpc>
                <a:spcPct val="90000"/>
              </a:lnSpc>
              <a:spcBef>
                <a:spcPts val="1067"/>
              </a:spcBef>
              <a:buClr>
                <a:schemeClr val="dk1"/>
              </a:buClr>
              <a:buFont typeface="Arial"/>
              <a:buNone/>
              <a:defRPr sz="2400" b="1" i="0" u="none" strike="noStrike" cap="none">
                <a:solidFill>
                  <a:schemeClr val="dk1"/>
                </a:solidFill>
                <a:latin typeface="Calibri"/>
                <a:ea typeface="Calibri"/>
                <a:cs typeface="Calibri"/>
                <a:sym typeface="Calibri"/>
              </a:defRPr>
            </a:lvl1pPr>
            <a:lvl2pPr marL="457189" marR="0" lvl="1" indent="0" algn="l" rtl="0">
              <a:lnSpc>
                <a:spcPct val="90000"/>
              </a:lnSpc>
              <a:spcBef>
                <a:spcPts val="533"/>
              </a:spcBef>
              <a:buClr>
                <a:schemeClr val="dk1"/>
              </a:buClr>
              <a:buFont typeface="Arial"/>
              <a:buNone/>
              <a:defRPr sz="2000" b="1" i="0" u="none" strike="noStrike" cap="none">
                <a:solidFill>
                  <a:schemeClr val="dk1"/>
                </a:solidFill>
                <a:latin typeface="Calibri"/>
                <a:ea typeface="Calibri"/>
                <a:cs typeface="Calibri"/>
                <a:sym typeface="Calibri"/>
              </a:defRPr>
            </a:lvl2pPr>
            <a:lvl3pPr marL="914377" marR="0" lvl="2" indent="0" algn="l" rtl="0">
              <a:lnSpc>
                <a:spcPct val="90000"/>
              </a:lnSpc>
              <a:spcBef>
                <a:spcPts val="533"/>
              </a:spcBef>
              <a:buClr>
                <a:schemeClr val="dk1"/>
              </a:buClr>
              <a:buFont typeface="Arial"/>
              <a:buNone/>
              <a:defRPr sz="1867" b="1" i="0" u="none" strike="noStrike" cap="none">
                <a:solidFill>
                  <a:schemeClr val="dk1"/>
                </a:solidFill>
                <a:latin typeface="Calibri"/>
                <a:ea typeface="Calibri"/>
                <a:cs typeface="Calibri"/>
                <a:sym typeface="Calibri"/>
              </a:defRPr>
            </a:lvl3pPr>
            <a:lvl4pPr marL="1371566" marR="0" lvl="3"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4pPr>
            <a:lvl5pPr marL="1828754" marR="0" lvl="4"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5pPr>
            <a:lvl6pPr marL="2285943" marR="0" lvl="5"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839788" y="2505075"/>
            <a:ext cx="5157787" cy="3684587"/>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body" idx="3"/>
          </p:nvPr>
        </p:nvSpPr>
        <p:spPr>
          <a:xfrm>
            <a:off x="6172200" y="1681163"/>
            <a:ext cx="5183187" cy="823912"/>
          </a:xfrm>
          <a:prstGeom prst="rect">
            <a:avLst/>
          </a:prstGeom>
          <a:noFill/>
          <a:ln>
            <a:noFill/>
          </a:ln>
        </p:spPr>
        <p:txBody>
          <a:bodyPr lIns="68575" tIns="68575" rIns="68575" bIns="68575" anchor="b" anchorCtr="0"/>
          <a:lstStyle>
            <a:lvl1pPr marL="0" marR="0" lvl="0" indent="0" algn="l" rtl="0">
              <a:lnSpc>
                <a:spcPct val="90000"/>
              </a:lnSpc>
              <a:spcBef>
                <a:spcPts val="1067"/>
              </a:spcBef>
              <a:buClr>
                <a:schemeClr val="dk1"/>
              </a:buClr>
              <a:buFont typeface="Arial"/>
              <a:buNone/>
              <a:defRPr sz="2400" b="1" i="0" u="none" strike="noStrike" cap="none">
                <a:solidFill>
                  <a:schemeClr val="dk1"/>
                </a:solidFill>
                <a:latin typeface="Calibri"/>
                <a:ea typeface="Calibri"/>
                <a:cs typeface="Calibri"/>
                <a:sym typeface="Calibri"/>
              </a:defRPr>
            </a:lvl1pPr>
            <a:lvl2pPr marL="457189" marR="0" lvl="1" indent="0" algn="l" rtl="0">
              <a:lnSpc>
                <a:spcPct val="90000"/>
              </a:lnSpc>
              <a:spcBef>
                <a:spcPts val="533"/>
              </a:spcBef>
              <a:buClr>
                <a:schemeClr val="dk1"/>
              </a:buClr>
              <a:buFont typeface="Arial"/>
              <a:buNone/>
              <a:defRPr sz="2000" b="1" i="0" u="none" strike="noStrike" cap="none">
                <a:solidFill>
                  <a:schemeClr val="dk1"/>
                </a:solidFill>
                <a:latin typeface="Calibri"/>
                <a:ea typeface="Calibri"/>
                <a:cs typeface="Calibri"/>
                <a:sym typeface="Calibri"/>
              </a:defRPr>
            </a:lvl2pPr>
            <a:lvl3pPr marL="914377" marR="0" lvl="2" indent="0" algn="l" rtl="0">
              <a:lnSpc>
                <a:spcPct val="90000"/>
              </a:lnSpc>
              <a:spcBef>
                <a:spcPts val="533"/>
              </a:spcBef>
              <a:buClr>
                <a:schemeClr val="dk1"/>
              </a:buClr>
              <a:buFont typeface="Arial"/>
              <a:buNone/>
              <a:defRPr sz="1867" b="1" i="0" u="none" strike="noStrike" cap="none">
                <a:solidFill>
                  <a:schemeClr val="dk1"/>
                </a:solidFill>
                <a:latin typeface="Calibri"/>
                <a:ea typeface="Calibri"/>
                <a:cs typeface="Calibri"/>
                <a:sym typeface="Calibri"/>
              </a:defRPr>
            </a:lvl3pPr>
            <a:lvl4pPr marL="1371566" marR="0" lvl="3"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4pPr>
            <a:lvl5pPr marL="1828754" marR="0" lvl="4"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5pPr>
            <a:lvl6pPr marL="2285943" marR="0" lvl="5"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6pPr>
            <a:lvl7pPr marL="2743131" marR="0" lvl="6"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7pPr>
            <a:lvl8pPr marL="3200320" marR="0" lvl="7"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8pPr>
            <a:lvl9pPr marL="3657509" marR="0" lvl="8" indent="0" algn="l" rtl="0">
              <a:lnSpc>
                <a:spcPct val="90000"/>
              </a:lnSpc>
              <a:spcBef>
                <a:spcPts val="533"/>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body" idx="4"/>
          </p:nvPr>
        </p:nvSpPr>
        <p:spPr>
          <a:xfrm>
            <a:off x="6172200" y="2505075"/>
            <a:ext cx="5183187" cy="3684587"/>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989542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838200"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92" name="Shape 92"/>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519358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95"/>
        <p:cNvGrpSpPr/>
        <p:nvPr/>
      </p:nvGrpSpPr>
      <p:grpSpPr>
        <a:xfrm>
          <a:off x="0" y="0"/>
          <a:ext cx="0" cy="0"/>
          <a:chOff x="0" y="0"/>
          <a:chExt cx="0" cy="0"/>
        </a:xfrm>
      </p:grpSpPr>
      <p:sp>
        <p:nvSpPr>
          <p:cNvPr id="96" name="Shape 96"/>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46179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E5C440-F0FD-480A-9C00-5BFB4248D111}"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4234492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9"/>
        <p:cNvGrpSpPr/>
        <p:nvPr/>
      </p:nvGrpSpPr>
      <p:grpSpPr>
        <a:xfrm>
          <a:off x="0" y="0"/>
          <a:ext cx="0" cy="0"/>
          <a:chOff x="0" y="0"/>
          <a:chExt cx="0" cy="0"/>
        </a:xfrm>
      </p:grpSpPr>
      <p:sp>
        <p:nvSpPr>
          <p:cNvPr id="100" name="Shape 100"/>
          <p:cNvSpPr txBox="1">
            <a:spLocks noGrp="1"/>
          </p:cNvSpPr>
          <p:nvPr>
            <p:ph type="title"/>
          </p:nvPr>
        </p:nvSpPr>
        <p:spPr>
          <a:xfrm>
            <a:off x="839789" y="457201"/>
            <a:ext cx="3932236" cy="160019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101" name="Shape 101"/>
          <p:cNvSpPr txBox="1">
            <a:spLocks noGrp="1"/>
          </p:cNvSpPr>
          <p:nvPr>
            <p:ph type="body" idx="1"/>
          </p:nvPr>
        </p:nvSpPr>
        <p:spPr>
          <a:xfrm>
            <a:off x="5183188" y="987424"/>
            <a:ext cx="6172200" cy="4873624"/>
          </a:xfrm>
          <a:prstGeom prst="rect">
            <a:avLst/>
          </a:prstGeom>
          <a:noFill/>
          <a:ln>
            <a:noFill/>
          </a:ln>
        </p:spPr>
        <p:txBody>
          <a:bodyPr lIns="68575" tIns="68575" rIns="68575" bIns="68575" anchor="t" anchorCtr="0"/>
          <a:lstStyle>
            <a:lvl1pPr marL="237061" marR="0" lvl="0" indent="-33866" algn="l" rtl="0">
              <a:lnSpc>
                <a:spcPct val="90000"/>
              </a:lnSpc>
              <a:spcBef>
                <a:spcPts val="1067"/>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94249" marR="0" lvl="1" indent="-50799" algn="l" rtl="0">
              <a:lnSpc>
                <a:spcPct val="90000"/>
              </a:lnSpc>
              <a:spcBef>
                <a:spcPts val="533"/>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51438" marR="0" lvl="2"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8626" marR="0" lvl="3"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65815" marR="0" lvl="4"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23004" marR="0" lvl="5"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80192" marR="0" lvl="6"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37381" marR="0" lvl="7"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94569" marR="0" lvl="8"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body" idx="2"/>
          </p:nvPr>
        </p:nvSpPr>
        <p:spPr>
          <a:xfrm>
            <a:off x="839789" y="2057401"/>
            <a:ext cx="3932236" cy="3811588"/>
          </a:xfrm>
          <a:prstGeom prst="rect">
            <a:avLst/>
          </a:prstGeom>
          <a:noFill/>
          <a:ln>
            <a:noFill/>
          </a:ln>
        </p:spPr>
        <p:txBody>
          <a:bodyPr lIns="68575" tIns="68575" rIns="68575" bIns="68575" anchor="t" anchorCtr="0"/>
          <a:lstStyle>
            <a:lvl1pPr marL="0" marR="0" lvl="0" indent="0" algn="l" rtl="0">
              <a:lnSpc>
                <a:spcPct val="90000"/>
              </a:lnSpc>
              <a:spcBef>
                <a:spcPts val="1067"/>
              </a:spcBef>
              <a:buClr>
                <a:schemeClr val="dk1"/>
              </a:buClr>
              <a:buFont typeface="Arial"/>
              <a:buNone/>
              <a:defRPr sz="1600" b="0" i="0" u="none" strike="noStrike" cap="none">
                <a:solidFill>
                  <a:schemeClr val="dk1"/>
                </a:solidFill>
                <a:latin typeface="Calibri"/>
                <a:ea typeface="Calibri"/>
                <a:cs typeface="Calibri"/>
                <a:sym typeface="Calibri"/>
              </a:defRPr>
            </a:lvl1pPr>
            <a:lvl2pPr marL="457189" marR="0" lvl="1" indent="0" algn="l" rtl="0">
              <a:lnSpc>
                <a:spcPct val="90000"/>
              </a:lnSpc>
              <a:spcBef>
                <a:spcPts val="533"/>
              </a:spcBef>
              <a:buClr>
                <a:schemeClr val="dk1"/>
              </a:buClr>
              <a:buFont typeface="Arial"/>
              <a:buNone/>
              <a:defRPr sz="1467" b="0" i="0" u="none" strike="noStrike" cap="none">
                <a:solidFill>
                  <a:schemeClr val="dk1"/>
                </a:solidFill>
                <a:latin typeface="Calibri"/>
                <a:ea typeface="Calibri"/>
                <a:cs typeface="Calibri"/>
                <a:sym typeface="Calibri"/>
              </a:defRPr>
            </a:lvl2pPr>
            <a:lvl3pPr marL="914377" marR="0" lvl="2" indent="0" algn="l" rtl="0">
              <a:lnSpc>
                <a:spcPct val="90000"/>
              </a:lnSpc>
              <a:spcBef>
                <a:spcPts val="533"/>
              </a:spcBef>
              <a:buClr>
                <a:schemeClr val="dk1"/>
              </a:buClr>
              <a:buFont typeface="Arial"/>
              <a:buNone/>
              <a:defRPr sz="1200" b="0" i="0" u="none" strike="noStrike" cap="none">
                <a:solidFill>
                  <a:schemeClr val="dk1"/>
                </a:solidFill>
                <a:latin typeface="Calibri"/>
                <a:ea typeface="Calibri"/>
                <a:cs typeface="Calibri"/>
                <a:sym typeface="Calibri"/>
              </a:defRPr>
            </a:lvl3pPr>
            <a:lvl4pPr marL="1371566" marR="0" lvl="3"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4pPr>
            <a:lvl5pPr marL="1828754" marR="0" lvl="4"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5pPr>
            <a:lvl6pPr marL="2285943" marR="0" lvl="5"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6pPr>
            <a:lvl7pPr marL="2743131" marR="0" lvl="6"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7pPr>
            <a:lvl8pPr marL="3200320" marR="0" lvl="7"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8pPr>
            <a:lvl9pPr marL="3657509" marR="0" lvl="8"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20632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839789" y="457201"/>
            <a:ext cx="3932236" cy="1600199"/>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108" name="Shape 108"/>
          <p:cNvSpPr>
            <a:spLocks noGrp="1"/>
          </p:cNvSpPr>
          <p:nvPr>
            <p:ph type="pic" idx="2"/>
          </p:nvPr>
        </p:nvSpPr>
        <p:spPr>
          <a:xfrm>
            <a:off x="5183188" y="987424"/>
            <a:ext cx="6172200" cy="4873624"/>
          </a:xfrm>
          <a:prstGeom prst="rect">
            <a:avLst/>
          </a:prstGeom>
          <a:noFill/>
          <a:ln>
            <a:noFill/>
          </a:ln>
        </p:spPr>
        <p:txBody>
          <a:bodyPr lIns="68575" tIns="68575" rIns="68575" bIns="68575" anchor="t" anchorCtr="0"/>
          <a:lstStyle>
            <a:lvl1pPr marL="0" marR="0" lvl="0" indent="0" algn="l" rtl="0">
              <a:lnSpc>
                <a:spcPct val="90000"/>
              </a:lnSpc>
              <a:spcBef>
                <a:spcPts val="1067"/>
              </a:spcBef>
              <a:buClr>
                <a:schemeClr val="dk1"/>
              </a:buClr>
              <a:buSzPct val="45833"/>
              <a:buFont typeface="Arial"/>
              <a:buNone/>
              <a:defRPr sz="3200" b="0" i="0" u="none" strike="noStrike" cap="none">
                <a:solidFill>
                  <a:schemeClr val="dk1"/>
                </a:solidFill>
                <a:latin typeface="Calibri"/>
                <a:ea typeface="Calibri"/>
                <a:cs typeface="Calibri"/>
                <a:sym typeface="Calibri"/>
              </a:defRPr>
            </a:lvl1pPr>
            <a:lvl2pPr marL="457189" marR="0" lvl="1" indent="0" algn="l" rtl="0">
              <a:lnSpc>
                <a:spcPct val="90000"/>
              </a:lnSpc>
              <a:spcBef>
                <a:spcPts val="533"/>
              </a:spcBef>
              <a:buClr>
                <a:schemeClr val="dk1"/>
              </a:buClr>
              <a:buSzPct val="52380"/>
              <a:buFont typeface="Arial"/>
              <a:buNone/>
              <a:defRPr sz="2800" b="0" i="0" u="none" strike="noStrike" cap="none">
                <a:solidFill>
                  <a:schemeClr val="dk1"/>
                </a:solidFill>
                <a:latin typeface="Calibri"/>
                <a:ea typeface="Calibri"/>
                <a:cs typeface="Calibri"/>
                <a:sym typeface="Calibri"/>
              </a:defRPr>
            </a:lvl2pPr>
            <a:lvl3pPr marL="914377" marR="0" lvl="2" indent="0" algn="l" rtl="0">
              <a:lnSpc>
                <a:spcPct val="90000"/>
              </a:lnSpc>
              <a:spcBef>
                <a:spcPts val="533"/>
              </a:spcBef>
              <a:buClr>
                <a:schemeClr val="dk1"/>
              </a:buClr>
              <a:buSzPct val="61111"/>
              <a:buFont typeface="Arial"/>
              <a:buNone/>
              <a:defRPr sz="2400" b="0" i="0" u="none" strike="noStrike" cap="none">
                <a:solidFill>
                  <a:schemeClr val="dk1"/>
                </a:solidFill>
                <a:latin typeface="Calibri"/>
                <a:ea typeface="Calibri"/>
                <a:cs typeface="Calibri"/>
                <a:sym typeface="Calibri"/>
              </a:defRPr>
            </a:lvl3pPr>
            <a:lvl4pPr marL="1371566" marR="0" lvl="3"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4pPr>
            <a:lvl5pPr marL="1828754" marR="0" lvl="4"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5pPr>
            <a:lvl6pPr marL="2285943" marR="0" lvl="5"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6pPr>
            <a:lvl7pPr marL="2743131" marR="0" lvl="6"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7pPr>
            <a:lvl8pPr marL="3200320" marR="0" lvl="7"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8pPr>
            <a:lvl9pPr marL="3657509" marR="0" lvl="8" indent="0" algn="l" rtl="0">
              <a:lnSpc>
                <a:spcPct val="90000"/>
              </a:lnSpc>
              <a:spcBef>
                <a:spcPts val="533"/>
              </a:spcBef>
              <a:buClr>
                <a:schemeClr val="dk1"/>
              </a:buClr>
              <a:buSzPct val="73333"/>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839789" y="2057401"/>
            <a:ext cx="3932236" cy="3811588"/>
          </a:xfrm>
          <a:prstGeom prst="rect">
            <a:avLst/>
          </a:prstGeom>
          <a:noFill/>
          <a:ln>
            <a:noFill/>
          </a:ln>
        </p:spPr>
        <p:txBody>
          <a:bodyPr lIns="68575" tIns="68575" rIns="68575" bIns="68575" anchor="t" anchorCtr="0"/>
          <a:lstStyle>
            <a:lvl1pPr marL="0" marR="0" lvl="0" indent="0" algn="l" rtl="0">
              <a:lnSpc>
                <a:spcPct val="90000"/>
              </a:lnSpc>
              <a:spcBef>
                <a:spcPts val="1067"/>
              </a:spcBef>
              <a:buClr>
                <a:schemeClr val="dk1"/>
              </a:buClr>
              <a:buFont typeface="Arial"/>
              <a:buNone/>
              <a:defRPr sz="1600" b="0" i="0" u="none" strike="noStrike" cap="none">
                <a:solidFill>
                  <a:schemeClr val="dk1"/>
                </a:solidFill>
                <a:latin typeface="Calibri"/>
                <a:ea typeface="Calibri"/>
                <a:cs typeface="Calibri"/>
                <a:sym typeface="Calibri"/>
              </a:defRPr>
            </a:lvl1pPr>
            <a:lvl2pPr marL="457189" marR="0" lvl="1" indent="0" algn="l" rtl="0">
              <a:lnSpc>
                <a:spcPct val="90000"/>
              </a:lnSpc>
              <a:spcBef>
                <a:spcPts val="533"/>
              </a:spcBef>
              <a:buClr>
                <a:schemeClr val="dk1"/>
              </a:buClr>
              <a:buFont typeface="Arial"/>
              <a:buNone/>
              <a:defRPr sz="1467" b="0" i="0" u="none" strike="noStrike" cap="none">
                <a:solidFill>
                  <a:schemeClr val="dk1"/>
                </a:solidFill>
                <a:latin typeface="Calibri"/>
                <a:ea typeface="Calibri"/>
                <a:cs typeface="Calibri"/>
                <a:sym typeface="Calibri"/>
              </a:defRPr>
            </a:lvl2pPr>
            <a:lvl3pPr marL="914377" marR="0" lvl="2" indent="0" algn="l" rtl="0">
              <a:lnSpc>
                <a:spcPct val="90000"/>
              </a:lnSpc>
              <a:spcBef>
                <a:spcPts val="533"/>
              </a:spcBef>
              <a:buClr>
                <a:schemeClr val="dk1"/>
              </a:buClr>
              <a:buFont typeface="Arial"/>
              <a:buNone/>
              <a:defRPr sz="1200" b="0" i="0" u="none" strike="noStrike" cap="none">
                <a:solidFill>
                  <a:schemeClr val="dk1"/>
                </a:solidFill>
                <a:latin typeface="Calibri"/>
                <a:ea typeface="Calibri"/>
                <a:cs typeface="Calibri"/>
                <a:sym typeface="Calibri"/>
              </a:defRPr>
            </a:lvl3pPr>
            <a:lvl4pPr marL="1371566" marR="0" lvl="3"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4pPr>
            <a:lvl5pPr marL="1828754" marR="0" lvl="4"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5pPr>
            <a:lvl6pPr marL="2285943" marR="0" lvl="5"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6pPr>
            <a:lvl7pPr marL="2743131" marR="0" lvl="6"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7pPr>
            <a:lvl8pPr marL="3200320" marR="0" lvl="7"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8pPr>
            <a:lvl9pPr marL="3657509" marR="0" lvl="8" indent="0" algn="l" rtl="0">
              <a:lnSpc>
                <a:spcPct val="90000"/>
              </a:lnSpc>
              <a:spcBef>
                <a:spcPts val="533"/>
              </a:spcBef>
              <a:buClr>
                <a:schemeClr val="dk1"/>
              </a:buClr>
              <a:buFont typeface="Arial"/>
              <a:buNone/>
              <a:defRPr sz="1067"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02831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838200"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115" name="Shape 115"/>
          <p:cNvSpPr txBox="1">
            <a:spLocks noGrp="1"/>
          </p:cNvSpPr>
          <p:nvPr>
            <p:ph type="body" idx="1"/>
          </p:nvPr>
        </p:nvSpPr>
        <p:spPr>
          <a:xfrm rot="5400000">
            <a:off x="3920332" y="-1256505"/>
            <a:ext cx="4351337" cy="10515600"/>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3788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7133431" y="1956594"/>
            <a:ext cx="5811837" cy="26289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67"/>
            </a:lvl2pPr>
            <a:lvl3pPr lvl="2" indent="0">
              <a:spcBef>
                <a:spcPts val="0"/>
              </a:spcBef>
              <a:buNone/>
              <a:defRPr sz="1867"/>
            </a:lvl3pPr>
            <a:lvl4pPr lvl="3" indent="0">
              <a:spcBef>
                <a:spcPts val="0"/>
              </a:spcBef>
              <a:buNone/>
              <a:defRPr sz="1867"/>
            </a:lvl4pPr>
            <a:lvl5pPr lvl="4" indent="0">
              <a:spcBef>
                <a:spcPts val="0"/>
              </a:spcBef>
              <a:buNone/>
              <a:defRPr sz="1867"/>
            </a:lvl5pPr>
            <a:lvl6pPr lvl="5" indent="0">
              <a:spcBef>
                <a:spcPts val="0"/>
              </a:spcBef>
              <a:buNone/>
              <a:defRPr sz="1867"/>
            </a:lvl6pPr>
            <a:lvl7pPr lvl="6" indent="0">
              <a:spcBef>
                <a:spcPts val="0"/>
              </a:spcBef>
              <a:buNone/>
              <a:defRPr sz="1867"/>
            </a:lvl7pPr>
            <a:lvl8pPr lvl="7" indent="0">
              <a:spcBef>
                <a:spcPts val="0"/>
              </a:spcBef>
              <a:buNone/>
              <a:defRPr sz="1867"/>
            </a:lvl8pPr>
            <a:lvl9pPr lvl="8" indent="0">
              <a:spcBef>
                <a:spcPts val="0"/>
              </a:spcBef>
              <a:buNone/>
              <a:defRPr sz="1867"/>
            </a:lvl9pPr>
          </a:lstStyle>
          <a:p>
            <a:endParaRPr/>
          </a:p>
        </p:txBody>
      </p:sp>
      <p:sp>
        <p:nvSpPr>
          <p:cNvPr id="121" name="Shape 121"/>
          <p:cNvSpPr txBox="1">
            <a:spLocks noGrp="1"/>
          </p:cNvSpPr>
          <p:nvPr>
            <p:ph type="body" idx="1"/>
          </p:nvPr>
        </p:nvSpPr>
        <p:spPr>
          <a:xfrm rot="5400000">
            <a:off x="1799431" y="-596106"/>
            <a:ext cx="5811837" cy="7734299"/>
          </a:xfrm>
          <a:prstGeom prst="rect">
            <a:avLst/>
          </a:prstGeom>
          <a:noFill/>
          <a:ln>
            <a:noFill/>
          </a:ln>
        </p:spPr>
        <p:txBody>
          <a:bodyPr lIns="68575" tIns="68575" rIns="68575" bIns="68575" anchor="t" anchorCtr="0"/>
          <a:lstStyle>
            <a:lvl1pPr marL="237061" marR="0" lvl="0" indent="-50799" algn="l" rtl="0">
              <a:lnSpc>
                <a:spcPct val="90000"/>
              </a:lnSpc>
              <a:spcBef>
                <a:spcPts val="1067"/>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94249" marR="0" lvl="1" indent="-84665" algn="l" rtl="0">
              <a:lnSpc>
                <a:spcPct val="90000"/>
              </a:lnSpc>
              <a:spcBef>
                <a:spcPts val="533"/>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51438" marR="0" lvl="2" indent="-101597" algn="l" rtl="0">
              <a:lnSpc>
                <a:spcPct val="90000"/>
              </a:lnSpc>
              <a:spcBef>
                <a:spcPts val="533"/>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8626" marR="0" lvl="3"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4pPr>
            <a:lvl5pPr marL="2065815" marR="0" lvl="4"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5pPr>
            <a:lvl6pPr marL="2523004" marR="0" lvl="5"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6pPr>
            <a:lvl7pPr marL="2980192" marR="0" lvl="6"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7pPr>
            <a:lvl8pPr marL="3437381" marR="0" lvl="7"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8pPr>
            <a:lvl9pPr marL="3894569" marR="0" lvl="8" indent="-118530" algn="l" rtl="0">
              <a:lnSpc>
                <a:spcPct val="90000"/>
              </a:lnSpc>
              <a:spcBef>
                <a:spcPts val="533"/>
              </a:spcBef>
              <a:buClr>
                <a:schemeClr val="dk1"/>
              </a:buClr>
              <a:buSzPct val="1000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189" marR="0" lvl="1" indent="0" algn="l" rtl="0">
              <a:spcBef>
                <a:spcPts val="0"/>
              </a:spcBef>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None/>
              <a:defRPr sz="1867"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929206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415611" y="992767"/>
            <a:ext cx="11360799" cy="2736799"/>
          </a:xfrm>
          <a:prstGeom prst="rect">
            <a:avLst/>
          </a:prstGeom>
        </p:spPr>
        <p:txBody>
          <a:bodyPr lIns="91425" tIns="91425" rIns="91425" bIns="91425" anchor="b" anchorCtr="0"/>
          <a:lstStyle>
            <a:lvl1pPr lvl="0" algn="ctr">
              <a:spcBef>
                <a:spcPts val="0"/>
              </a:spcBef>
              <a:buSzPct val="100000"/>
              <a:defRPr sz="6933"/>
            </a:lvl1pPr>
            <a:lvl2pPr lvl="1" algn="ctr">
              <a:spcBef>
                <a:spcPts val="0"/>
              </a:spcBef>
              <a:buSzPct val="100000"/>
              <a:defRPr sz="6933"/>
            </a:lvl2pPr>
            <a:lvl3pPr lvl="2" algn="ctr">
              <a:spcBef>
                <a:spcPts val="0"/>
              </a:spcBef>
              <a:buSzPct val="100000"/>
              <a:defRPr sz="6933"/>
            </a:lvl3pPr>
            <a:lvl4pPr lvl="3" algn="ctr">
              <a:spcBef>
                <a:spcPts val="0"/>
              </a:spcBef>
              <a:buSzPct val="100000"/>
              <a:defRPr sz="6933"/>
            </a:lvl4pPr>
            <a:lvl5pPr lvl="4" algn="ctr">
              <a:spcBef>
                <a:spcPts val="0"/>
              </a:spcBef>
              <a:buSzPct val="100000"/>
              <a:defRPr sz="6933"/>
            </a:lvl5pPr>
            <a:lvl6pPr lvl="5" algn="ctr">
              <a:spcBef>
                <a:spcPts val="0"/>
              </a:spcBef>
              <a:buSzPct val="100000"/>
              <a:defRPr sz="6933"/>
            </a:lvl6pPr>
            <a:lvl7pPr lvl="6" algn="ctr">
              <a:spcBef>
                <a:spcPts val="0"/>
              </a:spcBef>
              <a:buSzPct val="100000"/>
              <a:defRPr sz="6933"/>
            </a:lvl7pPr>
            <a:lvl8pPr lvl="7" algn="ctr">
              <a:spcBef>
                <a:spcPts val="0"/>
              </a:spcBef>
              <a:buSzPct val="100000"/>
              <a:defRPr sz="6933"/>
            </a:lvl8pPr>
            <a:lvl9pPr lvl="8" algn="ctr">
              <a:spcBef>
                <a:spcPts val="0"/>
              </a:spcBef>
              <a:buSzPct val="100000"/>
              <a:defRPr sz="6933"/>
            </a:lvl9pPr>
          </a:lstStyle>
          <a:p>
            <a:endParaRPr/>
          </a:p>
        </p:txBody>
      </p:sp>
      <p:sp>
        <p:nvSpPr>
          <p:cNvPr id="11" name="Shape 11"/>
          <p:cNvSpPr txBox="1">
            <a:spLocks noGrp="1"/>
          </p:cNvSpPr>
          <p:nvPr>
            <p:ph type="subTitle" idx="1"/>
          </p:nvPr>
        </p:nvSpPr>
        <p:spPr>
          <a:xfrm>
            <a:off x="415601" y="3778833"/>
            <a:ext cx="11360799" cy="105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3733"/>
            </a:lvl1pPr>
            <a:lvl2pPr lvl="1" algn="ctr">
              <a:lnSpc>
                <a:spcPct val="100000"/>
              </a:lnSpc>
              <a:spcBef>
                <a:spcPts val="0"/>
              </a:spcBef>
              <a:spcAft>
                <a:spcPts val="0"/>
              </a:spcAft>
              <a:buSzPct val="100000"/>
              <a:buNone/>
              <a:defRPr sz="3733"/>
            </a:lvl2pPr>
            <a:lvl3pPr lvl="2" algn="ctr">
              <a:lnSpc>
                <a:spcPct val="100000"/>
              </a:lnSpc>
              <a:spcBef>
                <a:spcPts val="0"/>
              </a:spcBef>
              <a:spcAft>
                <a:spcPts val="0"/>
              </a:spcAft>
              <a:buSzPct val="100000"/>
              <a:buNone/>
              <a:defRPr sz="3733"/>
            </a:lvl3pPr>
            <a:lvl4pPr lvl="3" algn="ctr">
              <a:lnSpc>
                <a:spcPct val="100000"/>
              </a:lnSpc>
              <a:spcBef>
                <a:spcPts val="0"/>
              </a:spcBef>
              <a:spcAft>
                <a:spcPts val="0"/>
              </a:spcAft>
              <a:buSzPct val="100000"/>
              <a:buNone/>
              <a:defRPr sz="3733"/>
            </a:lvl4pPr>
            <a:lvl5pPr lvl="4" algn="ctr">
              <a:lnSpc>
                <a:spcPct val="100000"/>
              </a:lnSpc>
              <a:spcBef>
                <a:spcPts val="0"/>
              </a:spcBef>
              <a:spcAft>
                <a:spcPts val="0"/>
              </a:spcAft>
              <a:buSzPct val="100000"/>
              <a:buNone/>
              <a:defRPr sz="3733"/>
            </a:lvl5pPr>
            <a:lvl6pPr lvl="5" algn="ctr">
              <a:lnSpc>
                <a:spcPct val="100000"/>
              </a:lnSpc>
              <a:spcBef>
                <a:spcPts val="0"/>
              </a:spcBef>
              <a:spcAft>
                <a:spcPts val="0"/>
              </a:spcAft>
              <a:buSzPct val="100000"/>
              <a:buNone/>
              <a:defRPr sz="3733"/>
            </a:lvl6pPr>
            <a:lvl7pPr lvl="6" algn="ctr">
              <a:lnSpc>
                <a:spcPct val="100000"/>
              </a:lnSpc>
              <a:spcBef>
                <a:spcPts val="0"/>
              </a:spcBef>
              <a:spcAft>
                <a:spcPts val="0"/>
              </a:spcAft>
              <a:buSzPct val="100000"/>
              <a:buNone/>
              <a:defRPr sz="3733"/>
            </a:lvl7pPr>
            <a:lvl8pPr lvl="7" algn="ctr">
              <a:lnSpc>
                <a:spcPct val="100000"/>
              </a:lnSpc>
              <a:spcBef>
                <a:spcPts val="0"/>
              </a:spcBef>
              <a:spcAft>
                <a:spcPts val="0"/>
              </a:spcAft>
              <a:buSzPct val="100000"/>
              <a:buNone/>
              <a:defRPr sz="3733"/>
            </a:lvl8pPr>
            <a:lvl9pPr lvl="8" algn="ctr">
              <a:lnSpc>
                <a:spcPct val="100000"/>
              </a:lnSpc>
              <a:spcBef>
                <a:spcPts val="0"/>
              </a:spcBef>
              <a:spcAft>
                <a:spcPts val="0"/>
              </a:spcAft>
              <a:buSzPct val="100000"/>
              <a:buNone/>
              <a:defRPr sz="3733"/>
            </a:lvl9pPr>
          </a:lstStyle>
          <a:p>
            <a:endParaRPr/>
          </a:p>
        </p:txBody>
      </p:sp>
      <p:sp>
        <p:nvSpPr>
          <p:cNvPr id="12" name="Shape 12"/>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313065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1" y="2867800"/>
            <a:ext cx="11360799" cy="1122400"/>
          </a:xfrm>
          <a:prstGeom prst="rect">
            <a:avLst/>
          </a:prstGeom>
        </p:spPr>
        <p:txBody>
          <a:bodyPr lIns="91425" tIns="91425" rIns="91425" bIns="91425" anchor="ctr"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5" name="Shape 15"/>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150918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1" y="1536633"/>
            <a:ext cx="11360799"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478936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1" y="1536633"/>
            <a:ext cx="5333199"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1" y="1536633"/>
            <a:ext cx="5333199"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527943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15601" y="593367"/>
            <a:ext cx="11360799" cy="7635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318611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1" y="740801"/>
            <a:ext cx="3743999" cy="1007599"/>
          </a:xfrm>
          <a:prstGeom prst="rect">
            <a:avLst/>
          </a:prstGeom>
        </p:spPr>
        <p:txBody>
          <a:bodyPr lIns="91425" tIns="91425" rIns="91425" bIns="91425" anchor="b" anchorCtr="0"/>
          <a:lstStyle>
            <a:lvl1pPr lvl="0">
              <a:spcBef>
                <a:spcPts val="0"/>
              </a:spcBef>
              <a:buSzPct val="100000"/>
              <a:defRPr sz="3200"/>
            </a:lvl1pPr>
            <a:lvl2pPr lvl="1">
              <a:spcBef>
                <a:spcPts val="0"/>
              </a:spcBef>
              <a:buSzPct val="100000"/>
              <a:defRPr sz="3200"/>
            </a:lvl2pPr>
            <a:lvl3pPr lvl="2">
              <a:spcBef>
                <a:spcPts val="0"/>
              </a:spcBef>
              <a:buSzPct val="100000"/>
              <a:defRPr sz="3200"/>
            </a:lvl3pPr>
            <a:lvl4pPr lvl="3">
              <a:spcBef>
                <a:spcPts val="0"/>
              </a:spcBef>
              <a:buSzPct val="100000"/>
              <a:defRPr sz="3200"/>
            </a:lvl4pPr>
            <a:lvl5pPr lvl="4">
              <a:spcBef>
                <a:spcPts val="0"/>
              </a:spcBef>
              <a:buSzPct val="100000"/>
              <a:defRPr sz="3200"/>
            </a:lvl5pPr>
            <a:lvl6pPr lvl="5">
              <a:spcBef>
                <a:spcPts val="0"/>
              </a:spcBef>
              <a:buSzPct val="100000"/>
              <a:defRPr sz="3200"/>
            </a:lvl6pPr>
            <a:lvl7pPr lvl="6">
              <a:spcBef>
                <a:spcPts val="0"/>
              </a:spcBef>
              <a:buSzPct val="100000"/>
              <a:defRPr sz="3200"/>
            </a:lvl7pPr>
            <a:lvl8pPr lvl="7">
              <a:spcBef>
                <a:spcPts val="0"/>
              </a:spcBef>
              <a:buSzPct val="100000"/>
              <a:defRPr sz="3200"/>
            </a:lvl8pPr>
            <a:lvl9pPr lvl="8">
              <a:spcBef>
                <a:spcPts val="0"/>
              </a:spcBef>
              <a:buSzPct val="100000"/>
              <a:defRPr sz="3200"/>
            </a:lvl9pPr>
          </a:lstStyle>
          <a:p>
            <a:endParaRPr/>
          </a:p>
        </p:txBody>
      </p:sp>
      <p:sp>
        <p:nvSpPr>
          <p:cNvPr id="30" name="Shape 30"/>
          <p:cNvSpPr txBox="1">
            <a:spLocks noGrp="1"/>
          </p:cNvSpPr>
          <p:nvPr>
            <p:ph type="body" idx="1"/>
          </p:nvPr>
        </p:nvSpPr>
        <p:spPr>
          <a:xfrm>
            <a:off x="415601" y="1852800"/>
            <a:ext cx="3743999" cy="4239200"/>
          </a:xfrm>
          <a:prstGeom prst="rect">
            <a:avLst/>
          </a:prstGeom>
        </p:spPr>
        <p:txBody>
          <a:bodyPr lIns="91425" tIns="91425" rIns="91425" bIns="91425" anchor="t" anchorCtr="0"/>
          <a:lstStyle>
            <a:lvl1pPr lvl="0">
              <a:spcBef>
                <a:spcPts val="0"/>
              </a:spcBef>
              <a:buSzPct val="100000"/>
              <a:defRPr sz="1600"/>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31" name="Shape 31"/>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008707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7E5C440-F0FD-480A-9C00-5BFB4248D111}"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2266609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653667" y="600200"/>
            <a:ext cx="8490400" cy="5454400"/>
          </a:xfrm>
          <a:prstGeom prst="rect">
            <a:avLst/>
          </a:prstGeom>
        </p:spPr>
        <p:txBody>
          <a:bodyPr lIns="91425" tIns="91425" rIns="91425" bIns="91425" anchor="ctr" anchorCtr="0"/>
          <a:lstStyle>
            <a:lvl1pPr lvl="0">
              <a:spcBef>
                <a:spcPts val="0"/>
              </a:spcBef>
              <a:buSzPct val="100000"/>
              <a:defRPr sz="6400"/>
            </a:lvl1pPr>
            <a:lvl2pPr lvl="1">
              <a:spcBef>
                <a:spcPts val="0"/>
              </a:spcBef>
              <a:buSzPct val="100000"/>
              <a:defRPr sz="6400"/>
            </a:lvl2pPr>
            <a:lvl3pPr lvl="2">
              <a:spcBef>
                <a:spcPts val="0"/>
              </a:spcBef>
              <a:buSzPct val="100000"/>
              <a:defRPr sz="6400"/>
            </a:lvl3pPr>
            <a:lvl4pPr lvl="3">
              <a:spcBef>
                <a:spcPts val="0"/>
              </a:spcBef>
              <a:buSzPct val="100000"/>
              <a:defRPr sz="6400"/>
            </a:lvl4pPr>
            <a:lvl5pPr lvl="4">
              <a:spcBef>
                <a:spcPts val="0"/>
              </a:spcBef>
              <a:buSzPct val="100000"/>
              <a:defRPr sz="6400"/>
            </a:lvl5pPr>
            <a:lvl6pPr lvl="5">
              <a:spcBef>
                <a:spcPts val="0"/>
              </a:spcBef>
              <a:buSzPct val="100000"/>
              <a:defRPr sz="6400"/>
            </a:lvl6pPr>
            <a:lvl7pPr lvl="6">
              <a:spcBef>
                <a:spcPts val="0"/>
              </a:spcBef>
              <a:buSzPct val="100000"/>
              <a:defRPr sz="6400"/>
            </a:lvl7pPr>
            <a:lvl8pPr lvl="7">
              <a:spcBef>
                <a:spcPts val="0"/>
              </a:spcBef>
              <a:buSzPct val="100000"/>
              <a:defRPr sz="6400"/>
            </a:lvl8pPr>
            <a:lvl9pPr lvl="8">
              <a:spcBef>
                <a:spcPts val="0"/>
              </a:spcBef>
              <a:buSzPct val="100000"/>
              <a:defRPr sz="6400"/>
            </a:lvl9pPr>
          </a:lstStyle>
          <a:p>
            <a:endParaRPr/>
          </a:p>
        </p:txBody>
      </p:sp>
      <p:sp>
        <p:nvSpPr>
          <p:cNvPr id="34" name="Shape 34"/>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609148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6096000" y="-166"/>
            <a:ext cx="6096000" cy="6857999"/>
          </a:xfrm>
          <a:prstGeom prst="rect">
            <a:avLst/>
          </a:prstGeom>
          <a:solidFill>
            <a:schemeClr val="lt2"/>
          </a:solidFill>
          <a:ln>
            <a:noFill/>
          </a:ln>
        </p:spPr>
        <p:txBody>
          <a:bodyPr lIns="121900" tIns="121900" rIns="121900" bIns="121900" anchor="ctr" anchorCtr="0">
            <a:noAutofit/>
          </a:bodyPr>
          <a:lstStyle/>
          <a:p>
            <a:pPr lvl="0">
              <a:spcBef>
                <a:spcPts val="0"/>
              </a:spcBef>
              <a:buNone/>
            </a:pPr>
            <a:endParaRPr sz="2400"/>
          </a:p>
        </p:txBody>
      </p:sp>
      <p:sp>
        <p:nvSpPr>
          <p:cNvPr id="37" name="Shape 37"/>
          <p:cNvSpPr txBox="1">
            <a:spLocks noGrp="1"/>
          </p:cNvSpPr>
          <p:nvPr>
            <p:ph type="title"/>
          </p:nvPr>
        </p:nvSpPr>
        <p:spPr>
          <a:xfrm>
            <a:off x="354001" y="1644233"/>
            <a:ext cx="5393599" cy="1976400"/>
          </a:xfrm>
          <a:prstGeom prst="rect">
            <a:avLst/>
          </a:prstGeom>
        </p:spPr>
        <p:txBody>
          <a:bodyPr lIns="91425" tIns="91425" rIns="91425" bIns="91425" anchor="b" anchorCtr="0"/>
          <a:lstStyle>
            <a:lvl1pPr lvl="0" algn="ctr">
              <a:spcBef>
                <a:spcPts val="0"/>
              </a:spcBef>
              <a:buSzPct val="100000"/>
              <a:defRPr sz="5600"/>
            </a:lvl1pPr>
            <a:lvl2pPr lvl="1" algn="ctr">
              <a:spcBef>
                <a:spcPts val="0"/>
              </a:spcBef>
              <a:buSzPct val="100000"/>
              <a:defRPr sz="5600"/>
            </a:lvl2pPr>
            <a:lvl3pPr lvl="2" algn="ctr">
              <a:spcBef>
                <a:spcPts val="0"/>
              </a:spcBef>
              <a:buSzPct val="100000"/>
              <a:defRPr sz="5600"/>
            </a:lvl3pPr>
            <a:lvl4pPr lvl="3" algn="ctr">
              <a:spcBef>
                <a:spcPts val="0"/>
              </a:spcBef>
              <a:buSzPct val="100000"/>
              <a:defRPr sz="5600"/>
            </a:lvl4pPr>
            <a:lvl5pPr lvl="4" algn="ctr">
              <a:spcBef>
                <a:spcPts val="0"/>
              </a:spcBef>
              <a:buSzPct val="100000"/>
              <a:defRPr sz="5600"/>
            </a:lvl5pPr>
            <a:lvl6pPr lvl="5" algn="ctr">
              <a:spcBef>
                <a:spcPts val="0"/>
              </a:spcBef>
              <a:buSzPct val="100000"/>
              <a:defRPr sz="5600"/>
            </a:lvl6pPr>
            <a:lvl7pPr lvl="6" algn="ctr">
              <a:spcBef>
                <a:spcPts val="0"/>
              </a:spcBef>
              <a:buSzPct val="100000"/>
              <a:defRPr sz="5600"/>
            </a:lvl7pPr>
            <a:lvl8pPr lvl="7" algn="ctr">
              <a:spcBef>
                <a:spcPts val="0"/>
              </a:spcBef>
              <a:buSzPct val="100000"/>
              <a:defRPr sz="5600"/>
            </a:lvl8pPr>
            <a:lvl9pPr lvl="8" algn="ctr">
              <a:spcBef>
                <a:spcPts val="0"/>
              </a:spcBef>
              <a:buSzPct val="100000"/>
              <a:defRPr sz="5600"/>
            </a:lvl9pPr>
          </a:lstStyle>
          <a:p>
            <a:endParaRPr/>
          </a:p>
        </p:txBody>
      </p:sp>
      <p:sp>
        <p:nvSpPr>
          <p:cNvPr id="38" name="Shape 38"/>
          <p:cNvSpPr txBox="1">
            <a:spLocks noGrp="1"/>
          </p:cNvSpPr>
          <p:nvPr>
            <p:ph type="subTitle" idx="1"/>
          </p:nvPr>
        </p:nvSpPr>
        <p:spPr>
          <a:xfrm>
            <a:off x="354001" y="3737433"/>
            <a:ext cx="5393599" cy="16468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39" name="Shape 39"/>
          <p:cNvSpPr txBox="1">
            <a:spLocks noGrp="1"/>
          </p:cNvSpPr>
          <p:nvPr>
            <p:ph type="body" idx="2"/>
          </p:nvPr>
        </p:nvSpPr>
        <p:spPr>
          <a:xfrm>
            <a:off x="6586000" y="965434"/>
            <a:ext cx="5116000" cy="4926799"/>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573866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415600" y="5640767"/>
            <a:ext cx="7998400" cy="8068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970513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15601" y="1474833"/>
            <a:ext cx="11360799" cy="2618000"/>
          </a:xfrm>
          <a:prstGeom prst="rect">
            <a:avLst/>
          </a:prstGeom>
        </p:spPr>
        <p:txBody>
          <a:bodyPr lIns="91425" tIns="91425" rIns="91425" bIns="91425" anchor="b" anchorCtr="0"/>
          <a:lstStyle>
            <a:lvl1pPr lvl="0" algn="ctr">
              <a:spcBef>
                <a:spcPts val="0"/>
              </a:spcBef>
              <a:buSzPct val="100000"/>
              <a:defRPr sz="16000"/>
            </a:lvl1pPr>
            <a:lvl2pPr lvl="1" algn="ctr">
              <a:spcBef>
                <a:spcPts val="0"/>
              </a:spcBef>
              <a:buSzPct val="100000"/>
              <a:defRPr sz="16000"/>
            </a:lvl2pPr>
            <a:lvl3pPr lvl="2" algn="ctr">
              <a:spcBef>
                <a:spcPts val="0"/>
              </a:spcBef>
              <a:buSzPct val="100000"/>
              <a:defRPr sz="16000"/>
            </a:lvl3pPr>
            <a:lvl4pPr lvl="3" algn="ctr">
              <a:spcBef>
                <a:spcPts val="0"/>
              </a:spcBef>
              <a:buSzPct val="100000"/>
              <a:defRPr sz="16000"/>
            </a:lvl4pPr>
            <a:lvl5pPr lvl="4" algn="ctr">
              <a:spcBef>
                <a:spcPts val="0"/>
              </a:spcBef>
              <a:buSzPct val="100000"/>
              <a:defRPr sz="16000"/>
            </a:lvl5pPr>
            <a:lvl6pPr lvl="5" algn="ctr">
              <a:spcBef>
                <a:spcPts val="0"/>
              </a:spcBef>
              <a:buSzPct val="100000"/>
              <a:defRPr sz="16000"/>
            </a:lvl6pPr>
            <a:lvl7pPr lvl="6" algn="ctr">
              <a:spcBef>
                <a:spcPts val="0"/>
              </a:spcBef>
              <a:buSzPct val="100000"/>
              <a:defRPr sz="16000"/>
            </a:lvl7pPr>
            <a:lvl8pPr lvl="7" algn="ctr">
              <a:spcBef>
                <a:spcPts val="0"/>
              </a:spcBef>
              <a:buSzPct val="100000"/>
              <a:defRPr sz="16000"/>
            </a:lvl8pPr>
            <a:lvl9pPr lvl="8" algn="ctr">
              <a:spcBef>
                <a:spcPts val="0"/>
              </a:spcBef>
              <a:buSzPct val="100000"/>
              <a:defRPr sz="16000"/>
            </a:lvl9pPr>
          </a:lstStyle>
          <a:p>
            <a:endParaRPr/>
          </a:p>
        </p:txBody>
      </p:sp>
      <p:sp>
        <p:nvSpPr>
          <p:cNvPr id="46" name="Shape 46"/>
          <p:cNvSpPr txBox="1">
            <a:spLocks noGrp="1"/>
          </p:cNvSpPr>
          <p:nvPr>
            <p:ph type="body" idx="1"/>
          </p:nvPr>
        </p:nvSpPr>
        <p:spPr>
          <a:xfrm>
            <a:off x="415601" y="4202967"/>
            <a:ext cx="11360799" cy="1734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1782492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11296610" y="6217621"/>
            <a:ext cx="731599"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17915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E6F76A0-CCEB-414B-B71E-A465C38C23CF}"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AE8B02-76CE-44A1-BF58-A091D6061707}" type="slidenum">
              <a:rPr lang="en-US" smtClean="0"/>
              <a:t>‹#›</a:t>
            </a:fld>
            <a:endParaRPr lang="en-US"/>
          </a:p>
        </p:txBody>
      </p:sp>
    </p:spTree>
    <p:extLst>
      <p:ext uri="{BB962C8B-B14F-4D97-AF65-F5344CB8AC3E}">
        <p14:creationId xmlns:p14="http://schemas.microsoft.com/office/powerpoint/2010/main" val="21874535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575C39B-18EB-4012-A3A0-B832C35E199D}"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14423378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5C39B-18EB-4012-A3A0-B832C35E199D}"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2605418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575C39B-18EB-4012-A3A0-B832C35E199D}"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14341327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75C39B-18EB-4012-A3A0-B832C35E199D}"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368360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E5C440-F0FD-480A-9C00-5BFB4248D111}"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14045164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575C39B-18EB-4012-A3A0-B832C35E199D}" type="datetimeFigureOut">
              <a:rPr lang="en-US" smtClean="0"/>
              <a:t>4/23/2017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516889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575C39B-18EB-4012-A3A0-B832C35E199D}" type="datetimeFigureOut">
              <a:rPr lang="en-US" smtClean="0"/>
              <a:t>4/23/2017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36855762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75C39B-18EB-4012-A3A0-B832C35E199D}" type="datetimeFigureOut">
              <a:rPr lang="en-US" smtClean="0"/>
              <a:t>4/23/2017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29688945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5C39B-18EB-4012-A3A0-B832C35E199D}"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2022152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75C39B-18EB-4012-A3A0-B832C35E199D}"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1013535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5C39B-18EB-4012-A3A0-B832C35E199D}"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35801085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75C39B-18EB-4012-A3A0-B832C35E199D}" type="datetimeFigureOut">
              <a:rPr lang="en-US" smtClean="0"/>
              <a:t>4/23/2017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0BF80-C422-4A09-B793-C7343C9043AD}" type="slidenum">
              <a:rPr lang="en-US" smtClean="0"/>
              <a:t>‹#›</a:t>
            </a:fld>
            <a:endParaRPr lang="en-US"/>
          </a:p>
        </p:txBody>
      </p:sp>
    </p:spTree>
    <p:extLst>
      <p:ext uri="{BB962C8B-B14F-4D97-AF65-F5344CB8AC3E}">
        <p14:creationId xmlns:p14="http://schemas.microsoft.com/office/powerpoint/2010/main" val="361509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E5C440-F0FD-480A-9C00-5BFB4248D111}" type="datetimeFigureOut">
              <a:rPr lang="en-US" smtClean="0"/>
              <a:t>4/23/2017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194868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E5C440-F0FD-480A-9C00-5BFB4248D111}" type="datetimeFigureOut">
              <a:rPr lang="en-US" smtClean="0"/>
              <a:t>4/23/2017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59184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5C440-F0FD-480A-9C00-5BFB4248D111}" type="datetimeFigureOut">
              <a:rPr lang="en-US" smtClean="0"/>
              <a:t>4/23/2017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304617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5C440-F0FD-480A-9C00-5BFB4248D111}"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1080600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7E5C440-F0FD-480A-9C00-5BFB4248D111}" type="datetimeFigureOut">
              <a:rPr lang="en-US" smtClean="0"/>
              <a:t>4/23/2017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9A4594-1351-4599-988B-A8DC026F4CFD}" type="slidenum">
              <a:rPr lang="en-US" smtClean="0"/>
              <a:t>‹#›</a:t>
            </a:fld>
            <a:endParaRPr lang="en-US"/>
          </a:p>
        </p:txBody>
      </p:sp>
    </p:spTree>
    <p:extLst>
      <p:ext uri="{BB962C8B-B14F-4D97-AF65-F5344CB8AC3E}">
        <p14:creationId xmlns:p14="http://schemas.microsoft.com/office/powerpoint/2010/main" val="254172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5C440-F0FD-480A-9C00-5BFB4248D111}" type="datetimeFigureOut">
              <a:rPr lang="en-US" smtClean="0"/>
              <a:t>4/23/2017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9A4594-1351-4599-988B-A8DC026F4CFD}" type="slidenum">
              <a:rPr lang="en-US" smtClean="0"/>
              <a:t>‹#›</a:t>
            </a:fld>
            <a:endParaRPr lang="en-US"/>
          </a:p>
        </p:txBody>
      </p:sp>
    </p:spTree>
    <p:extLst>
      <p:ext uri="{BB962C8B-B14F-4D97-AF65-F5344CB8AC3E}">
        <p14:creationId xmlns:p14="http://schemas.microsoft.com/office/powerpoint/2010/main" val="4003312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838200" y="365124"/>
            <a:ext cx="10515600" cy="1325563"/>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 name="Shape 52"/>
          <p:cNvSpPr txBox="1">
            <a:spLocks noGrp="1"/>
          </p:cNvSpPr>
          <p:nvPr>
            <p:ph type="body" idx="1"/>
          </p:nvPr>
        </p:nvSpPr>
        <p:spPr>
          <a:xfrm>
            <a:off x="838200" y="1825625"/>
            <a:ext cx="10515600" cy="4351337"/>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838201" y="6356350"/>
            <a:ext cx="2743199" cy="365124"/>
          </a:xfrm>
          <a:prstGeom prst="rect">
            <a:avLst/>
          </a:prstGeom>
          <a:noFill/>
          <a:ln>
            <a:noFill/>
          </a:ln>
        </p:spPr>
        <p:txBody>
          <a:bodyPr lIns="68575" tIns="68575" rIns="68575" bIns="68575" anchor="ctr" anchorCtr="0"/>
          <a:lstStyle>
            <a:lvl1pPr marL="0" marR="0" lvl="0" indent="0" algn="l" rtl="0">
              <a:spcBef>
                <a:spcPts val="0"/>
              </a:spcBef>
              <a:buSzPct val="122222"/>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SzPct val="78571"/>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SzPct val="78571"/>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SzPct val="78571"/>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SzPct val="78571"/>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SzPct val="78571"/>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SzPct val="78571"/>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SzPct val="78571"/>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SzPct val="78571"/>
              <a:buNone/>
              <a:defRPr sz="1867"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038601" y="6356350"/>
            <a:ext cx="4114799" cy="365124"/>
          </a:xfrm>
          <a:prstGeom prst="rect">
            <a:avLst/>
          </a:prstGeom>
          <a:noFill/>
          <a:ln>
            <a:noFill/>
          </a:ln>
        </p:spPr>
        <p:txBody>
          <a:bodyPr lIns="68575" tIns="68575" rIns="68575" bIns="68575" anchor="ctr" anchorCtr="0"/>
          <a:lstStyle>
            <a:lvl1pPr marL="0" marR="0" lvl="0" indent="0" algn="ctr" rtl="0">
              <a:spcBef>
                <a:spcPts val="0"/>
              </a:spcBef>
              <a:buSzPct val="122222"/>
              <a:buNone/>
              <a:defRPr sz="1200" b="0" i="0" u="none" strike="noStrike" cap="none">
                <a:solidFill>
                  <a:srgbClr val="888888"/>
                </a:solidFill>
                <a:latin typeface="Calibri"/>
                <a:ea typeface="Calibri"/>
                <a:cs typeface="Calibri"/>
                <a:sym typeface="Calibri"/>
              </a:defRPr>
            </a:lvl1pPr>
            <a:lvl2pPr marL="457189" marR="0" lvl="1" indent="0" algn="l" rtl="0">
              <a:spcBef>
                <a:spcPts val="0"/>
              </a:spcBef>
              <a:buSzPct val="78571"/>
              <a:buNone/>
              <a:defRPr sz="1867" b="0" i="0" u="none" strike="noStrike" cap="none">
                <a:solidFill>
                  <a:schemeClr val="dk1"/>
                </a:solidFill>
                <a:latin typeface="Calibri"/>
                <a:ea typeface="Calibri"/>
                <a:cs typeface="Calibri"/>
                <a:sym typeface="Calibri"/>
              </a:defRPr>
            </a:lvl2pPr>
            <a:lvl3pPr marL="914377" marR="0" lvl="2" indent="0" algn="l" rtl="0">
              <a:spcBef>
                <a:spcPts val="0"/>
              </a:spcBef>
              <a:buSzPct val="78571"/>
              <a:buNone/>
              <a:defRPr sz="1867" b="0" i="0" u="none" strike="noStrike" cap="none">
                <a:solidFill>
                  <a:schemeClr val="dk1"/>
                </a:solidFill>
                <a:latin typeface="Calibri"/>
                <a:ea typeface="Calibri"/>
                <a:cs typeface="Calibri"/>
                <a:sym typeface="Calibri"/>
              </a:defRPr>
            </a:lvl3pPr>
            <a:lvl4pPr marL="1371566" marR="0" lvl="3" indent="0" algn="l" rtl="0">
              <a:spcBef>
                <a:spcPts val="0"/>
              </a:spcBef>
              <a:buSzPct val="78571"/>
              <a:buNone/>
              <a:defRPr sz="1867" b="0" i="0" u="none" strike="noStrike" cap="none">
                <a:solidFill>
                  <a:schemeClr val="dk1"/>
                </a:solidFill>
                <a:latin typeface="Calibri"/>
                <a:ea typeface="Calibri"/>
                <a:cs typeface="Calibri"/>
                <a:sym typeface="Calibri"/>
              </a:defRPr>
            </a:lvl4pPr>
            <a:lvl5pPr marL="1828754" marR="0" lvl="4" indent="0" algn="l" rtl="0">
              <a:spcBef>
                <a:spcPts val="0"/>
              </a:spcBef>
              <a:buSzPct val="78571"/>
              <a:buNone/>
              <a:defRPr sz="1867" b="0" i="0" u="none" strike="noStrike" cap="none">
                <a:solidFill>
                  <a:schemeClr val="dk1"/>
                </a:solidFill>
                <a:latin typeface="Calibri"/>
                <a:ea typeface="Calibri"/>
                <a:cs typeface="Calibri"/>
                <a:sym typeface="Calibri"/>
              </a:defRPr>
            </a:lvl5pPr>
            <a:lvl6pPr marL="2285943" marR="0" lvl="5" indent="0" algn="l" rtl="0">
              <a:spcBef>
                <a:spcPts val="0"/>
              </a:spcBef>
              <a:buSzPct val="78571"/>
              <a:buNone/>
              <a:defRPr sz="1867" b="0" i="0" u="none" strike="noStrike" cap="none">
                <a:solidFill>
                  <a:schemeClr val="dk1"/>
                </a:solidFill>
                <a:latin typeface="Calibri"/>
                <a:ea typeface="Calibri"/>
                <a:cs typeface="Calibri"/>
                <a:sym typeface="Calibri"/>
              </a:defRPr>
            </a:lvl6pPr>
            <a:lvl7pPr marL="2743131" marR="0" lvl="6" indent="0" algn="l" rtl="0">
              <a:spcBef>
                <a:spcPts val="0"/>
              </a:spcBef>
              <a:buSzPct val="78571"/>
              <a:buNone/>
              <a:defRPr sz="1867" b="0" i="0" u="none" strike="noStrike" cap="none">
                <a:solidFill>
                  <a:schemeClr val="dk1"/>
                </a:solidFill>
                <a:latin typeface="Calibri"/>
                <a:ea typeface="Calibri"/>
                <a:cs typeface="Calibri"/>
                <a:sym typeface="Calibri"/>
              </a:defRPr>
            </a:lvl7pPr>
            <a:lvl8pPr marL="3200320" marR="0" lvl="7" indent="0" algn="l" rtl="0">
              <a:spcBef>
                <a:spcPts val="0"/>
              </a:spcBef>
              <a:buSzPct val="78571"/>
              <a:buNone/>
              <a:defRPr sz="1867" b="0" i="0" u="none" strike="noStrike" cap="none">
                <a:solidFill>
                  <a:schemeClr val="dk1"/>
                </a:solidFill>
                <a:latin typeface="Calibri"/>
                <a:ea typeface="Calibri"/>
                <a:cs typeface="Calibri"/>
                <a:sym typeface="Calibri"/>
              </a:defRPr>
            </a:lvl8pPr>
            <a:lvl9pPr marL="3657509" marR="0" lvl="8" indent="0" algn="l" rtl="0">
              <a:spcBef>
                <a:spcPts val="0"/>
              </a:spcBef>
              <a:buSzPct val="78571"/>
              <a:buNone/>
              <a:defRPr sz="1867"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8610601" y="6356350"/>
            <a:ext cx="2743199" cy="365124"/>
          </a:xfrm>
          <a:prstGeom prst="rect">
            <a:avLst/>
          </a:prstGeom>
          <a:noFill/>
          <a:ln>
            <a:noFill/>
          </a:ln>
        </p:spPr>
        <p:txBody>
          <a:bodyPr lIns="68575" tIns="34275" rIns="68575" bIns="34275" anchor="ctr" anchorCtr="0">
            <a:noAutofit/>
          </a:bodyPr>
          <a:lstStyle/>
          <a:p>
            <a:pPr algn="r">
              <a:buSzPct val="25000"/>
            </a:pPr>
            <a:fld id="{00000000-1234-1234-1234-123412341234}" type="slidenum">
              <a:rPr lang="en" sz="1200" smtClean="0">
                <a:solidFill>
                  <a:srgbClr val="888888"/>
                </a:solidFill>
                <a:latin typeface="Calibri"/>
                <a:ea typeface="Calibri"/>
                <a:cs typeface="Calibri"/>
                <a:sym typeface="Calibri"/>
              </a:rPr>
              <a:pPr algn="r">
                <a:buSzPct val="25000"/>
              </a:pPr>
              <a:t>‹#›</a:t>
            </a:fld>
            <a:endParaRPr lang="en"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75920688"/>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15601" y="593367"/>
            <a:ext cx="11360799" cy="763599"/>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415601" y="1536633"/>
            <a:ext cx="11360799" cy="45552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11296610" y="6217621"/>
            <a:ext cx="731599" cy="524800"/>
          </a:xfrm>
          <a:prstGeom prst="rect">
            <a:avLst/>
          </a:prstGeom>
          <a:noFill/>
          <a:ln>
            <a:noFill/>
          </a:ln>
        </p:spPr>
        <p:txBody>
          <a:bodyPr lIns="91425" tIns="91425" rIns="91425" bIns="91425" anchor="ctr" anchorCtr="0">
            <a:noAutofit/>
          </a:bodyPr>
          <a:lstStyle/>
          <a:p>
            <a:pPr algn="r"/>
            <a:fld id="{00000000-1234-1234-1234-123412341234}" type="slidenum">
              <a:rPr lang="en" sz="1333" smtClean="0">
                <a:solidFill>
                  <a:schemeClr val="dk2"/>
                </a:solidFill>
              </a:rPr>
              <a:pPr algn="r"/>
              <a:t>‹#›</a:t>
            </a:fld>
            <a:endParaRPr lang="en" sz="1333">
              <a:solidFill>
                <a:schemeClr val="dk2"/>
              </a:solidFill>
            </a:endParaRPr>
          </a:p>
        </p:txBody>
      </p:sp>
    </p:spTree>
    <p:extLst>
      <p:ext uri="{BB962C8B-B14F-4D97-AF65-F5344CB8AC3E}">
        <p14:creationId xmlns:p14="http://schemas.microsoft.com/office/powerpoint/2010/main" val="290851887"/>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5C39B-18EB-4012-A3A0-B832C35E199D}" type="datetimeFigureOut">
              <a:rPr lang="en-US" smtClean="0"/>
              <a:t>4/23/2017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0BF80-C422-4A09-B793-C7343C9043AD}" type="slidenum">
              <a:rPr lang="en-US" smtClean="0"/>
              <a:t>‹#›</a:t>
            </a:fld>
            <a:endParaRPr lang="en-US"/>
          </a:p>
        </p:txBody>
      </p:sp>
    </p:spTree>
    <p:extLst>
      <p:ext uri="{BB962C8B-B14F-4D97-AF65-F5344CB8AC3E}">
        <p14:creationId xmlns:p14="http://schemas.microsoft.com/office/powerpoint/2010/main" val="362007126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jpeg"/><Relationship Id="rId7" Type="http://schemas.openxmlformats.org/officeDocument/2006/relationships/hyperlink" Target="http://connect.mlive.com/user/sephia8/index.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53.jp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57.tmp"/></Relationships>
</file>

<file path=ppt/slides/_rels/slide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faculty.biol.vt.edu/falkinham/" TargetMode="External"/><Relationship Id="rId5" Type="http://schemas.openxmlformats.org/officeDocument/2006/relationships/hyperlink" Target="https://sites.google.com/site/prudenlab/" TargetMode="External"/><Relationship Id="rId4" Type="http://schemas.openxmlformats.org/officeDocument/2006/relationships/hyperlink" Target="https://en.wikipedia.org/wiki/Marc_Edwards_(civil_engineering_professo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G"/></Relationships>
</file>

<file path=ppt/slides/_rels/slide4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91.jpeg"/><Relationship Id="rId4" Type="http://schemas.openxmlformats.org/officeDocument/2006/relationships/image" Target="../media/image85.jpeg"/><Relationship Id="rId9"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2.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13" Type="http://schemas.openxmlformats.org/officeDocument/2006/relationships/image" Target="../media/image103.png"/><Relationship Id="rId18" Type="http://schemas.openxmlformats.org/officeDocument/2006/relationships/image" Target="../media/image108.png"/><Relationship Id="rId26" Type="http://schemas.openxmlformats.org/officeDocument/2006/relationships/image" Target="../media/image116.png"/><Relationship Id="rId21" Type="http://schemas.openxmlformats.org/officeDocument/2006/relationships/image" Target="../media/image111.png"/><Relationship Id="rId34" Type="http://schemas.openxmlformats.org/officeDocument/2006/relationships/image" Target="../media/image124.jpe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33" Type="http://schemas.openxmlformats.org/officeDocument/2006/relationships/image" Target="../media/image123.jpeg"/><Relationship Id="rId2" Type="http://schemas.openxmlformats.org/officeDocument/2006/relationships/notesSlide" Target="../notesSlides/notesSlide40.xml"/><Relationship Id="rId16" Type="http://schemas.openxmlformats.org/officeDocument/2006/relationships/image" Target="../media/image106.png"/><Relationship Id="rId20" Type="http://schemas.openxmlformats.org/officeDocument/2006/relationships/image" Target="../media/image110.png"/><Relationship Id="rId29" Type="http://schemas.openxmlformats.org/officeDocument/2006/relationships/image" Target="../media/image119.png"/><Relationship Id="rId1" Type="http://schemas.openxmlformats.org/officeDocument/2006/relationships/slideLayout" Target="../slideLayouts/slideLayout35.xml"/><Relationship Id="rId6" Type="http://schemas.openxmlformats.org/officeDocument/2006/relationships/image" Target="../media/image96.png"/><Relationship Id="rId11" Type="http://schemas.openxmlformats.org/officeDocument/2006/relationships/image" Target="../media/image101.png"/><Relationship Id="rId24" Type="http://schemas.openxmlformats.org/officeDocument/2006/relationships/image" Target="../media/image114.png"/><Relationship Id="rId32" Type="http://schemas.openxmlformats.org/officeDocument/2006/relationships/image" Target="../media/image122.png"/><Relationship Id="rId37" Type="http://schemas.openxmlformats.org/officeDocument/2006/relationships/image" Target="../media/image127.jpe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3.png"/><Relationship Id="rId28" Type="http://schemas.openxmlformats.org/officeDocument/2006/relationships/image" Target="../media/image118.png"/><Relationship Id="rId36" Type="http://schemas.openxmlformats.org/officeDocument/2006/relationships/image" Target="../media/image126.png"/><Relationship Id="rId10" Type="http://schemas.openxmlformats.org/officeDocument/2006/relationships/image" Target="../media/image100.png"/><Relationship Id="rId19" Type="http://schemas.openxmlformats.org/officeDocument/2006/relationships/image" Target="../media/image109.png"/><Relationship Id="rId31" Type="http://schemas.openxmlformats.org/officeDocument/2006/relationships/image" Target="../media/image121.pn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png"/><Relationship Id="rId22" Type="http://schemas.openxmlformats.org/officeDocument/2006/relationships/image" Target="../media/image112.png"/><Relationship Id="rId27" Type="http://schemas.openxmlformats.org/officeDocument/2006/relationships/image" Target="../media/image117.png"/><Relationship Id="rId30" Type="http://schemas.openxmlformats.org/officeDocument/2006/relationships/image" Target="../media/image120.png"/><Relationship Id="rId35" Type="http://schemas.openxmlformats.org/officeDocument/2006/relationships/image" Target="../media/image125.gif"/><Relationship Id="rId8" Type="http://schemas.openxmlformats.org/officeDocument/2006/relationships/image" Target="../media/image98.png"/><Relationship Id="rId3" Type="http://schemas.openxmlformats.org/officeDocument/2006/relationships/image" Target="../media/image93.jpeg"/></Relationships>
</file>

<file path=ppt/slides/_rels/slide4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3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www.flintwaterstudy.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Title 9"/>
          <p:cNvSpPr>
            <a:spLocks noGrp="1"/>
          </p:cNvSpPr>
          <p:nvPr>
            <p:ph type="ctrTitle"/>
          </p:nvPr>
        </p:nvSpPr>
        <p:spPr>
          <a:xfrm>
            <a:off x="1" y="375272"/>
            <a:ext cx="12020204" cy="1817378"/>
          </a:xfrm>
        </p:spPr>
        <p:txBody>
          <a:bodyPr>
            <a:noAutofit/>
          </a:bodyPr>
          <a:lstStyle/>
          <a:p>
            <a:r>
              <a:rPr lang="en-US" sz="7200" dirty="0" smtClean="0">
                <a:solidFill>
                  <a:schemeClr val="bg1"/>
                </a:solidFill>
              </a:rPr>
              <a:t>The </a:t>
            </a:r>
            <a:r>
              <a:rPr lang="en-US" sz="7200" b="1" dirty="0" smtClean="0">
                <a:solidFill>
                  <a:schemeClr val="bg1"/>
                </a:solidFill>
              </a:rPr>
              <a:t>Flint Water Crisis</a:t>
            </a:r>
            <a:r>
              <a:rPr lang="en-US" sz="7200" dirty="0">
                <a:solidFill>
                  <a:schemeClr val="bg1"/>
                </a:solidFill>
              </a:rPr>
              <a:t/>
            </a:r>
            <a:br>
              <a:rPr lang="en-US" sz="7200" dirty="0">
                <a:solidFill>
                  <a:schemeClr val="bg1"/>
                </a:solidFill>
              </a:rPr>
            </a:br>
            <a:r>
              <a:rPr lang="en-US" sz="7200" dirty="0" err="1" smtClean="0">
                <a:solidFill>
                  <a:schemeClr val="bg1"/>
                </a:solidFill>
              </a:rPr>
              <a:t>Ut</a:t>
            </a:r>
            <a:r>
              <a:rPr lang="en-US" sz="7200" dirty="0" smtClean="0">
                <a:solidFill>
                  <a:schemeClr val="bg1"/>
                </a:solidFill>
              </a:rPr>
              <a:t> </a:t>
            </a:r>
            <a:r>
              <a:rPr lang="en-US" sz="7200" dirty="0" err="1" smtClean="0">
                <a:solidFill>
                  <a:schemeClr val="bg1"/>
                </a:solidFill>
              </a:rPr>
              <a:t>Prosim</a:t>
            </a:r>
            <a:r>
              <a:rPr lang="en-US" sz="7200" dirty="0" smtClean="0">
                <a:solidFill>
                  <a:schemeClr val="bg1"/>
                </a:solidFill>
              </a:rPr>
              <a:t> in Action</a:t>
            </a:r>
            <a:endParaRPr lang="en-US" sz="7200" b="1" dirty="0">
              <a:solidFill>
                <a:schemeClr val="bg1"/>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78365" y="2179529"/>
            <a:ext cx="7531008" cy="459418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383" y="2482859"/>
            <a:ext cx="2387600" cy="1140076"/>
          </a:xfrm>
          <a:prstGeom prst="rect">
            <a:avLst/>
          </a:prstGeom>
        </p:spPr>
      </p:pic>
      <p:sp>
        <p:nvSpPr>
          <p:cNvPr id="11" name="Subtitle 10"/>
          <p:cNvSpPr>
            <a:spLocks noGrp="1"/>
          </p:cNvSpPr>
          <p:nvPr>
            <p:ph type="subTitle" idx="1"/>
          </p:nvPr>
        </p:nvSpPr>
        <p:spPr>
          <a:xfrm>
            <a:off x="242070" y="3819840"/>
            <a:ext cx="3796530" cy="1655762"/>
          </a:xfrm>
        </p:spPr>
        <p:txBody>
          <a:bodyPr>
            <a:noAutofit/>
          </a:bodyPr>
          <a:lstStyle/>
          <a:p>
            <a:r>
              <a:rPr lang="en-US" sz="2800" b="1" u="sng" dirty="0" smtClean="0">
                <a:solidFill>
                  <a:schemeClr val="bg1"/>
                </a:solidFill>
              </a:rPr>
              <a:t>The Flint Water </a:t>
            </a:r>
          </a:p>
          <a:p>
            <a:r>
              <a:rPr lang="en-US" sz="2800" b="1" u="sng" dirty="0" smtClean="0">
                <a:solidFill>
                  <a:schemeClr val="bg1"/>
                </a:solidFill>
              </a:rPr>
              <a:t>Study Team</a:t>
            </a:r>
          </a:p>
          <a:p>
            <a:r>
              <a:rPr lang="en-US" sz="2800" dirty="0" smtClean="0">
                <a:solidFill>
                  <a:schemeClr val="bg1"/>
                </a:solidFill>
              </a:rPr>
              <a:t/>
            </a:r>
            <a:br>
              <a:rPr lang="en-US" sz="2800" dirty="0" smtClean="0">
                <a:solidFill>
                  <a:schemeClr val="bg1"/>
                </a:solidFill>
              </a:rPr>
            </a:br>
            <a:r>
              <a:rPr lang="en-US" sz="2800" dirty="0">
                <a:solidFill>
                  <a:schemeClr val="bg1"/>
                </a:solidFill>
              </a:rPr>
              <a:t>Siddhartha Roy</a:t>
            </a:r>
          </a:p>
          <a:p>
            <a:endParaRPr lang="en-US" sz="2800" dirty="0" smtClean="0">
              <a:solidFill>
                <a:schemeClr val="bg1"/>
              </a:solidFill>
            </a:endParaRPr>
          </a:p>
          <a:p>
            <a:r>
              <a:rPr lang="en-US" sz="2800" dirty="0" smtClean="0">
                <a:solidFill>
                  <a:schemeClr val="bg1"/>
                </a:solidFill>
              </a:rPr>
              <a:t>www.flintwaterstudy.org</a:t>
            </a:r>
            <a:endParaRPr lang="en-US" sz="2800" dirty="0">
              <a:solidFill>
                <a:schemeClr val="bg1"/>
              </a:solidFill>
            </a:endParaRPr>
          </a:p>
        </p:txBody>
      </p:sp>
    </p:spTree>
    <p:extLst>
      <p:ext uri="{BB962C8B-B14F-4D97-AF65-F5344CB8AC3E}">
        <p14:creationId xmlns:p14="http://schemas.microsoft.com/office/powerpoint/2010/main" val="2686541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0504" t="8811" r="2127" b="20173"/>
          <a:stretch/>
        </p:blipFill>
        <p:spPr>
          <a:xfrm>
            <a:off x="914400" y="5334001"/>
            <a:ext cx="5029201" cy="1158802"/>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066" t="13548" r="29025" b="26798"/>
          <a:stretch/>
        </p:blipFill>
        <p:spPr>
          <a:xfrm>
            <a:off x="792479" y="2886324"/>
            <a:ext cx="6532581" cy="1082041"/>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20" t="12128" r="60450" b="19697"/>
          <a:stretch/>
        </p:blipFill>
        <p:spPr>
          <a:xfrm>
            <a:off x="640080" y="473104"/>
            <a:ext cx="7693206" cy="1234440"/>
          </a:xfrm>
          <a:prstGeom prst="rect">
            <a:avLst/>
          </a:prstGeom>
        </p:spPr>
      </p:pic>
      <p:cxnSp>
        <p:nvCxnSpPr>
          <p:cNvPr id="6" name="Elbow Connector 5"/>
          <p:cNvCxnSpPr/>
          <p:nvPr/>
        </p:nvCxnSpPr>
        <p:spPr>
          <a:xfrm>
            <a:off x="3063240" y="1449790"/>
            <a:ext cx="716280" cy="655320"/>
          </a:xfrm>
          <a:prstGeom prst="bentConnector3">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41223" y="1586950"/>
            <a:ext cx="5906997" cy="1569660"/>
          </a:xfrm>
          <a:prstGeom prst="rect">
            <a:avLst/>
          </a:prstGeom>
          <a:noFill/>
        </p:spPr>
        <p:txBody>
          <a:bodyPr wrap="square" rtlCol="0">
            <a:spAutoFit/>
          </a:bodyPr>
          <a:lstStyle/>
          <a:p>
            <a:r>
              <a:rPr lang="en-US" sz="3200" b="1" dirty="0" smtClean="0">
                <a:solidFill>
                  <a:schemeClr val="accent1">
                    <a:lumMod val="75000"/>
                  </a:schemeClr>
                </a:solidFill>
              </a:rPr>
              <a:t>Michigan Department of Environmental Quality (MDEQ) Responsibility</a:t>
            </a:r>
            <a:endParaRPr lang="en-US" sz="3200" b="1" dirty="0">
              <a:solidFill>
                <a:schemeClr val="accent1">
                  <a:lumMod val="75000"/>
                </a:schemeClr>
              </a:solidFill>
            </a:endParaRPr>
          </a:p>
        </p:txBody>
      </p:sp>
      <p:cxnSp>
        <p:nvCxnSpPr>
          <p:cNvPr id="8" name="Elbow Connector 7"/>
          <p:cNvCxnSpPr/>
          <p:nvPr/>
        </p:nvCxnSpPr>
        <p:spPr>
          <a:xfrm>
            <a:off x="3063240" y="3804401"/>
            <a:ext cx="716280" cy="655320"/>
          </a:xfrm>
          <a:prstGeom prst="bentConnector3">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41223" y="4195561"/>
            <a:ext cx="6552457" cy="584775"/>
          </a:xfrm>
          <a:prstGeom prst="rect">
            <a:avLst/>
          </a:prstGeom>
          <a:noFill/>
        </p:spPr>
        <p:txBody>
          <a:bodyPr wrap="square" rtlCol="0">
            <a:spAutoFit/>
          </a:bodyPr>
          <a:lstStyle/>
          <a:p>
            <a:r>
              <a:rPr lang="en-US" sz="3200" b="1" dirty="0" smtClean="0">
                <a:solidFill>
                  <a:schemeClr val="accent1">
                    <a:lumMod val="75000"/>
                  </a:schemeClr>
                </a:solidFill>
              </a:rPr>
              <a:t>Due to Flint River water chemistry</a:t>
            </a:r>
            <a:endParaRPr lang="en-US" sz="3200" b="1" dirty="0">
              <a:solidFill>
                <a:schemeClr val="accent1">
                  <a:lumMod val="75000"/>
                </a:schemeClr>
              </a:solidFill>
            </a:endParaRPr>
          </a:p>
        </p:txBody>
      </p:sp>
      <p:sp>
        <p:nvSpPr>
          <p:cNvPr id="10" name="TextBox 9"/>
          <p:cNvSpPr txBox="1"/>
          <p:nvPr/>
        </p:nvSpPr>
        <p:spPr>
          <a:xfrm>
            <a:off x="5943601" y="5405570"/>
            <a:ext cx="5974080" cy="1015663"/>
          </a:xfrm>
          <a:prstGeom prst="rect">
            <a:avLst/>
          </a:prstGeom>
          <a:noFill/>
        </p:spPr>
        <p:txBody>
          <a:bodyPr wrap="square" rtlCol="0">
            <a:spAutoFit/>
          </a:bodyPr>
          <a:lstStyle/>
          <a:p>
            <a:r>
              <a:rPr lang="en-US" sz="6000" dirty="0" smtClean="0"/>
              <a:t>For Lead Release </a:t>
            </a:r>
            <a:endParaRPr lang="en-US" sz="6000" dirty="0"/>
          </a:p>
        </p:txBody>
      </p:sp>
    </p:spTree>
    <p:extLst>
      <p:ext uri="{BB962C8B-B14F-4D97-AF65-F5344CB8AC3E}">
        <p14:creationId xmlns:p14="http://schemas.microsoft.com/office/powerpoint/2010/main" val="72093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8" name="Picture 14" descr="https://timedotcom.files.wordpress.com/2016/01/boone-flint-michigan-water-boy-skin-rash-02.jpg?quality=75&amp;strip=color&amp;w=838"/>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38898" y="0"/>
            <a:ext cx="6365129" cy="4245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381750" y="3718413"/>
            <a:ext cx="5322277" cy="3212123"/>
          </a:xfrm>
          <a:prstGeom prst="rect">
            <a:avLst/>
          </a:prstGeom>
        </p:spPr>
      </p:pic>
      <p:pic>
        <p:nvPicPr>
          <p:cNvPr id="6146" name="Picture 2" descr="http://voiceofdetroit.net/wp-content/uploads/2014/07/Water-shut-offs-protest-A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422031"/>
            <a:ext cx="6076950" cy="4562476"/>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3.amazonaws.com/launchgood/project%2F2709%2Fbody%2F8MmBwEQbQdeZCQ8MWoSw_FlintWaterUgh1.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04800" y="3670284"/>
            <a:ext cx="6076950" cy="34182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644847" y="6598920"/>
            <a:ext cx="1059180" cy="259080"/>
          </a:xfrm>
          <a:prstGeom prst="rect">
            <a:avLst/>
          </a:prstGeom>
          <a:solidFill>
            <a:schemeClr val="bg1"/>
          </a:solidFill>
        </p:spPr>
        <p:txBody>
          <a:bodyPr wrap="square" rtlCol="0">
            <a:spAutoFit/>
          </a:bodyPr>
          <a:lstStyle/>
          <a:p>
            <a:r>
              <a:rPr lang="en-US" sz="1100" dirty="0"/>
              <a:t>Sam Owens/AP</a:t>
            </a:r>
          </a:p>
        </p:txBody>
      </p:sp>
      <p:sp>
        <p:nvSpPr>
          <p:cNvPr id="8" name="TextBox 7"/>
          <p:cNvSpPr txBox="1"/>
          <p:nvPr/>
        </p:nvSpPr>
        <p:spPr>
          <a:xfrm>
            <a:off x="8639551" y="3459333"/>
            <a:ext cx="3064476" cy="259080"/>
          </a:xfrm>
          <a:prstGeom prst="rect">
            <a:avLst/>
          </a:prstGeom>
          <a:solidFill>
            <a:schemeClr val="bg1"/>
          </a:solidFill>
        </p:spPr>
        <p:txBody>
          <a:bodyPr wrap="square" rtlCol="0">
            <a:spAutoFit/>
          </a:bodyPr>
          <a:lstStyle/>
          <a:p>
            <a:r>
              <a:rPr lang="en-US" sz="1100" dirty="0"/>
              <a:t>Regina H. Boone—Detroit Free Press/</a:t>
            </a:r>
            <a:r>
              <a:rPr lang="en-US" sz="1100" dirty="0" err="1"/>
              <a:t>ZumaPress</a:t>
            </a:r>
            <a:endParaRPr lang="en-US" sz="1100" dirty="0"/>
          </a:p>
        </p:txBody>
      </p:sp>
      <p:sp>
        <p:nvSpPr>
          <p:cNvPr id="10" name="TextBox 9"/>
          <p:cNvSpPr txBox="1"/>
          <p:nvPr/>
        </p:nvSpPr>
        <p:spPr>
          <a:xfrm>
            <a:off x="4967151" y="6617138"/>
            <a:ext cx="1414599" cy="261610"/>
          </a:xfrm>
          <a:prstGeom prst="rect">
            <a:avLst/>
          </a:prstGeom>
          <a:solidFill>
            <a:schemeClr val="bg1"/>
          </a:solidFill>
        </p:spPr>
        <p:txBody>
          <a:bodyPr wrap="square" rtlCol="0">
            <a:spAutoFit/>
          </a:bodyPr>
          <a:lstStyle/>
          <a:p>
            <a:r>
              <a:rPr lang="en-US" sz="1100" b="1" dirty="0" smtClean="0">
                <a:hlinkClick r:id="rId7"/>
              </a:rPr>
              <a:t>Sephia8</a:t>
            </a:r>
            <a:r>
              <a:rPr lang="en-US" sz="1100" b="1" dirty="0" smtClean="0"/>
              <a:t> – mlive.com</a:t>
            </a:r>
            <a:endParaRPr lang="en-US" sz="1100" dirty="0"/>
          </a:p>
        </p:txBody>
      </p:sp>
      <p:sp>
        <p:nvSpPr>
          <p:cNvPr id="3" name="TextBox 2"/>
          <p:cNvSpPr txBox="1"/>
          <p:nvPr/>
        </p:nvSpPr>
        <p:spPr>
          <a:xfrm>
            <a:off x="5025720" y="3397932"/>
            <a:ext cx="1297460" cy="276999"/>
          </a:xfrm>
          <a:prstGeom prst="rect">
            <a:avLst/>
          </a:prstGeom>
          <a:solidFill>
            <a:schemeClr val="bg1"/>
          </a:solidFill>
        </p:spPr>
        <p:txBody>
          <a:bodyPr wrap="square" rtlCol="0">
            <a:spAutoFit/>
          </a:bodyPr>
          <a:lstStyle/>
          <a:p>
            <a:r>
              <a:rPr lang="en-US" sz="1200" dirty="0" err="1"/>
              <a:t>Abayomi</a:t>
            </a:r>
            <a:r>
              <a:rPr lang="en-US" sz="1200" dirty="0"/>
              <a:t> </a:t>
            </a:r>
            <a:r>
              <a:rPr lang="en-US" sz="1200" dirty="0" err="1"/>
              <a:t>Azikiwe</a:t>
            </a:r>
            <a:endParaRPr lang="en-US" sz="1200" dirty="0"/>
          </a:p>
        </p:txBody>
      </p:sp>
      <p:pic>
        <p:nvPicPr>
          <p:cNvPr id="6162" name="Picture 18" descr="http://static01.nyt.com/images/2016/01/21/us/flint-michigan-lead-water-crisis-timeline-1453414718288/flint-michigan-lead-water-crisis-timeline-1453414718288-articleLarge-v3.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68876" y="3001450"/>
            <a:ext cx="11644883" cy="1337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60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alternet.org/files/story_images/screen_shot_2016-01-17_at_11.22.04_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8561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37585" y="6581001"/>
            <a:ext cx="1248032" cy="276999"/>
          </a:xfrm>
          <a:prstGeom prst="rect">
            <a:avLst/>
          </a:prstGeom>
          <a:solidFill>
            <a:schemeClr val="bg1"/>
          </a:solidFill>
        </p:spPr>
        <p:txBody>
          <a:bodyPr wrap="square" rtlCol="0">
            <a:spAutoFit/>
          </a:bodyPr>
          <a:lstStyle/>
          <a:p>
            <a:r>
              <a:rPr lang="en-US" sz="1200" cap="all" dirty="0"/>
              <a:t>RYAN GARZA/AP</a:t>
            </a:r>
            <a:endParaRPr lang="en-US" sz="1200" dirty="0"/>
          </a:p>
        </p:txBody>
      </p:sp>
    </p:spTree>
    <p:extLst>
      <p:ext uri="{BB962C8B-B14F-4D97-AF65-F5344CB8AC3E}">
        <p14:creationId xmlns:p14="http://schemas.microsoft.com/office/powerpoint/2010/main" val="3820551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01349" y="0"/>
            <a:ext cx="11990651" cy="6846277"/>
          </a:xfrm>
          <a:prstGeom prst="rect">
            <a:avLst/>
          </a:prstGeom>
        </p:spPr>
      </p:pic>
      <p:sp>
        <p:nvSpPr>
          <p:cNvPr id="3" name="Rectangle 2"/>
          <p:cNvSpPr/>
          <p:nvPr/>
        </p:nvSpPr>
        <p:spPr>
          <a:xfrm>
            <a:off x="720809" y="1924068"/>
            <a:ext cx="10761785" cy="22977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“A </a:t>
            </a:r>
            <a:r>
              <a:rPr lang="en-US" sz="4000" b="1" dirty="0" smtClean="0">
                <a:solidFill>
                  <a:sysClr val="windowText" lastClr="000000"/>
                </a:solidFill>
              </a:rPr>
              <a:t>major concern </a:t>
            </a:r>
            <a:r>
              <a:rPr lang="en-US" sz="4000" dirty="0" smtClean="0">
                <a:solidFill>
                  <a:sysClr val="windowText" lastClr="000000"/>
                </a:solidFill>
              </a:rPr>
              <a:t>from a </a:t>
            </a:r>
            <a:r>
              <a:rPr lang="en-US" sz="4000" b="1" dirty="0" smtClean="0">
                <a:solidFill>
                  <a:sysClr val="windowText" lastClr="000000"/>
                </a:solidFill>
              </a:rPr>
              <a:t>public health </a:t>
            </a:r>
            <a:r>
              <a:rPr lang="en-US" sz="4000" dirty="0" smtClean="0">
                <a:solidFill>
                  <a:sysClr val="windowText" lastClr="000000"/>
                </a:solidFill>
              </a:rPr>
              <a:t>standpoint is the </a:t>
            </a:r>
            <a:r>
              <a:rPr lang="en-US" sz="4000" b="1" u="sng" dirty="0" smtClean="0">
                <a:solidFill>
                  <a:sysClr val="windowText" lastClr="000000"/>
                </a:solidFill>
              </a:rPr>
              <a:t>absence of corrosion control </a:t>
            </a:r>
            <a:r>
              <a:rPr lang="en-US" sz="4000" dirty="0" smtClean="0">
                <a:solidFill>
                  <a:sysClr val="windowText" lastClr="000000"/>
                </a:solidFill>
              </a:rPr>
              <a:t>treatment in the City of Flint” </a:t>
            </a:r>
            <a:endParaRPr lang="en-US" sz="4000" dirty="0">
              <a:solidFill>
                <a:sysClr val="windowText" lastClr="000000"/>
              </a:solidFill>
            </a:endParaRPr>
          </a:p>
        </p:txBody>
      </p:sp>
    </p:spTree>
    <p:extLst>
      <p:ext uri="{BB962C8B-B14F-4D97-AF65-F5344CB8AC3E}">
        <p14:creationId xmlns:p14="http://schemas.microsoft.com/office/powerpoint/2010/main" val="347109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37969" y="1077084"/>
            <a:ext cx="5696745" cy="5039428"/>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97317" y="1077084"/>
            <a:ext cx="4870927" cy="5039428"/>
          </a:xfrm>
          <a:prstGeom prst="rect">
            <a:avLst/>
          </a:prstGeom>
        </p:spPr>
      </p:pic>
      <p:sp>
        <p:nvSpPr>
          <p:cNvPr id="4" name="TextBox 3"/>
          <p:cNvSpPr txBox="1"/>
          <p:nvPr/>
        </p:nvSpPr>
        <p:spPr>
          <a:xfrm>
            <a:off x="1086138" y="5238063"/>
            <a:ext cx="3886200" cy="707886"/>
          </a:xfrm>
          <a:prstGeom prst="rect">
            <a:avLst/>
          </a:prstGeom>
          <a:solidFill>
            <a:srgbClr val="FFFFFF">
              <a:alpha val="60000"/>
            </a:srgbClr>
          </a:solidFill>
        </p:spPr>
        <p:txBody>
          <a:bodyPr wrap="square" rtlCol="0">
            <a:spAutoFit/>
          </a:bodyPr>
          <a:lstStyle/>
          <a:p>
            <a:pPr algn="ctr"/>
            <a:r>
              <a:rPr lang="en-US" sz="4000" dirty="0" smtClean="0"/>
              <a:t>Dr. Marc Edwards</a:t>
            </a:r>
            <a:endParaRPr lang="en-US" sz="4000" dirty="0"/>
          </a:p>
        </p:txBody>
      </p:sp>
    </p:spTree>
    <p:extLst>
      <p:ext uri="{BB962C8B-B14F-4D97-AF65-F5344CB8AC3E}">
        <p14:creationId xmlns:p14="http://schemas.microsoft.com/office/powerpoint/2010/main" val="22210821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8" name="Shape 187"/>
          <p:cNvPicPr preferRelativeResize="0"/>
          <p:nvPr/>
        </p:nvPicPr>
        <p:blipFill rotWithShape="1">
          <a:blip r:embed="rId3" cstate="print">
            <a:alphaModFix/>
            <a:extLst>
              <a:ext uri="{28A0092B-C50C-407E-A947-70E740481C1C}">
                <a14:useLocalDpi xmlns:a14="http://schemas.microsoft.com/office/drawing/2010/main" val="0"/>
              </a:ext>
            </a:extLst>
          </a:blip>
          <a:srcRect r="15567"/>
          <a:stretch/>
        </p:blipFill>
        <p:spPr>
          <a:xfrm>
            <a:off x="20625" y="365123"/>
            <a:ext cx="6856425" cy="6090349"/>
          </a:xfrm>
          <a:prstGeom prst="rect">
            <a:avLst/>
          </a:prstGeom>
          <a:noFill/>
          <a:ln>
            <a:noFill/>
          </a:ln>
        </p:spPr>
      </p:pic>
      <p:sp>
        <p:nvSpPr>
          <p:cNvPr id="188" name="Shape 188"/>
          <p:cNvSpPr txBox="1"/>
          <p:nvPr/>
        </p:nvSpPr>
        <p:spPr>
          <a:xfrm>
            <a:off x="164513" y="365124"/>
            <a:ext cx="6918000" cy="807200"/>
          </a:xfrm>
          <a:prstGeom prst="rect">
            <a:avLst/>
          </a:prstGeom>
          <a:noFill/>
          <a:ln>
            <a:noFill/>
          </a:ln>
        </p:spPr>
        <p:txBody>
          <a:bodyPr lIns="121900" tIns="121900" rIns="121900" bIns="121900" anchor="t" anchorCtr="0">
            <a:noAutofit/>
          </a:bodyPr>
          <a:lstStyle/>
          <a:p>
            <a:pPr defTabSz="1219170"/>
            <a:r>
              <a:rPr lang="en" sz="1867" b="1" kern="0" dirty="0">
                <a:solidFill>
                  <a:srgbClr val="000000"/>
                </a:solidFill>
                <a:latin typeface="Arial"/>
                <a:cs typeface="Arial"/>
                <a:sym typeface="Arial"/>
                <a:rtl val="0"/>
              </a:rPr>
              <a:t>August 13, </a:t>
            </a:r>
            <a:r>
              <a:rPr lang="en" sz="1867" b="1" kern="0" dirty="0" smtClean="0">
                <a:solidFill>
                  <a:srgbClr val="000000"/>
                </a:solidFill>
                <a:latin typeface="Arial"/>
                <a:cs typeface="Arial"/>
                <a:sym typeface="Arial"/>
                <a:rtl val="0"/>
              </a:rPr>
              <a:t>2015</a:t>
            </a:r>
          </a:p>
          <a:p>
            <a:pPr defTabSz="1219170"/>
            <a:endParaRPr lang="en" sz="1867" b="1" kern="0" dirty="0">
              <a:solidFill>
                <a:srgbClr val="000000"/>
              </a:solidFill>
              <a:latin typeface="Arial"/>
              <a:cs typeface="Arial"/>
              <a:sym typeface="Arial"/>
              <a:rtl val="0"/>
            </a:endParaRPr>
          </a:p>
          <a:p>
            <a:pPr defTabSz="1219170"/>
            <a:r>
              <a:rPr lang="en" sz="3200" b="1" kern="0" dirty="0" smtClean="0">
                <a:solidFill>
                  <a:srgbClr val="000000"/>
                </a:solidFill>
                <a:latin typeface="Arial"/>
                <a:cs typeface="Arial"/>
                <a:sym typeface="Arial"/>
                <a:rtl val="0"/>
              </a:rPr>
              <a:t>300 kits</a:t>
            </a:r>
            <a:endParaRPr lang="en" sz="3200" b="1" kern="0" dirty="0">
              <a:solidFill>
                <a:srgbClr val="000000"/>
              </a:solidFill>
              <a:latin typeface="Arial"/>
              <a:cs typeface="Arial"/>
              <a:sym typeface="Arial"/>
              <a:rtl val="0"/>
            </a:endParaRPr>
          </a:p>
        </p:txBody>
      </p:sp>
      <p:pic>
        <p:nvPicPr>
          <p:cNvPr id="9" name="Shape 202"/>
          <p:cNvPicPr preferRelativeResize="0"/>
          <p:nvPr/>
        </p:nvPicPr>
        <p:blipFill rotWithShape="1">
          <a:blip r:embed="rId4" cstate="print">
            <a:alphaModFix/>
            <a:extLst>
              <a:ext uri="{28A0092B-C50C-407E-A947-70E740481C1C}">
                <a14:useLocalDpi xmlns:a14="http://schemas.microsoft.com/office/drawing/2010/main" val="0"/>
              </a:ext>
            </a:extLst>
          </a:blip>
          <a:srcRect r="22873"/>
          <a:stretch/>
        </p:blipFill>
        <p:spPr>
          <a:xfrm>
            <a:off x="7020938" y="0"/>
            <a:ext cx="4914555" cy="3829051"/>
          </a:xfrm>
          <a:prstGeom prst="rect">
            <a:avLst/>
          </a:prstGeom>
          <a:noFill/>
          <a:ln>
            <a:noFill/>
          </a:ln>
        </p:spPr>
      </p:pic>
      <p:pic>
        <p:nvPicPr>
          <p:cNvPr id="6" name="Shape 195"/>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6987135" y="2968226"/>
            <a:ext cx="5094779" cy="3889774"/>
          </a:xfrm>
          <a:prstGeom prst="rect">
            <a:avLst/>
          </a:prstGeom>
          <a:noFill/>
          <a:ln>
            <a:noFill/>
          </a:ln>
        </p:spPr>
      </p:pic>
    </p:spTree>
    <p:extLst>
      <p:ext uri="{BB962C8B-B14F-4D97-AF65-F5344CB8AC3E}">
        <p14:creationId xmlns:p14="http://schemas.microsoft.com/office/powerpoint/2010/main" val="4049527347"/>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Shape 228"/>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0" y="4077700"/>
            <a:ext cx="5430165" cy="2780299"/>
          </a:xfrm>
          <a:prstGeom prst="rect">
            <a:avLst/>
          </a:prstGeom>
          <a:noFill/>
          <a:ln>
            <a:noFill/>
          </a:ln>
        </p:spPr>
      </p:pic>
      <p:pic>
        <p:nvPicPr>
          <p:cNvPr id="229" name="Shape 229"/>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0" y="0"/>
            <a:ext cx="5430165" cy="4077699"/>
          </a:xfrm>
          <a:prstGeom prst="rect">
            <a:avLst/>
          </a:prstGeom>
          <a:noFill/>
          <a:ln>
            <a:noFill/>
          </a:ln>
        </p:spPr>
      </p:pic>
      <p:pic>
        <p:nvPicPr>
          <p:cNvPr id="231" name="Shape 231"/>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6394101" y="3959034"/>
            <a:ext cx="5797900" cy="2898967"/>
          </a:xfrm>
          <a:prstGeom prst="rect">
            <a:avLst/>
          </a:prstGeom>
          <a:noFill/>
          <a:ln>
            <a:noFill/>
          </a:ln>
        </p:spPr>
      </p:pic>
      <p:sp>
        <p:nvSpPr>
          <p:cNvPr id="3" name="TextBox 2"/>
          <p:cNvSpPr txBox="1"/>
          <p:nvPr/>
        </p:nvSpPr>
        <p:spPr>
          <a:xfrm>
            <a:off x="1800057" y="3691187"/>
            <a:ext cx="4898244" cy="338554"/>
          </a:xfrm>
          <a:prstGeom prst="rect">
            <a:avLst/>
          </a:prstGeom>
          <a:noFill/>
        </p:spPr>
        <p:txBody>
          <a:bodyPr wrap="square" rtlCol="0">
            <a:spAutoFit/>
          </a:bodyPr>
          <a:lstStyle/>
          <a:p>
            <a:pPr defTabSz="1219170"/>
            <a:r>
              <a:rPr lang="en-US" sz="1600" kern="0" dirty="0" err="1">
                <a:solidFill>
                  <a:srgbClr val="FFFFFF"/>
                </a:solidFill>
                <a:latin typeface="Arial"/>
                <a:cs typeface="Arial"/>
                <a:sym typeface="Arial"/>
                <a:rtl val="0"/>
              </a:rPr>
              <a:t>Romain</a:t>
            </a:r>
            <a:r>
              <a:rPr lang="en-US" sz="1600" kern="0" dirty="0">
                <a:solidFill>
                  <a:srgbClr val="FFFFFF"/>
                </a:solidFill>
                <a:latin typeface="Arial"/>
                <a:cs typeface="Arial"/>
                <a:sym typeface="Arial"/>
                <a:rtl val="0"/>
              </a:rPr>
              <a:t> </a:t>
            </a:r>
            <a:r>
              <a:rPr lang="en-US" sz="1600" kern="0" dirty="0" err="1">
                <a:solidFill>
                  <a:srgbClr val="FFFFFF"/>
                </a:solidFill>
                <a:latin typeface="Arial"/>
                <a:cs typeface="Arial"/>
                <a:sym typeface="Arial"/>
                <a:rtl val="0"/>
              </a:rPr>
              <a:t>Blanquart</a:t>
            </a:r>
            <a:r>
              <a:rPr lang="en-US" sz="1600" kern="0" dirty="0">
                <a:solidFill>
                  <a:srgbClr val="FFFFFF"/>
                </a:solidFill>
                <a:latin typeface="Arial"/>
                <a:cs typeface="Arial"/>
                <a:sym typeface="Arial"/>
                <a:rtl val="0"/>
              </a:rPr>
              <a:t> / Detroit Free Press</a:t>
            </a:r>
          </a:p>
        </p:txBody>
      </p:sp>
      <p:sp>
        <p:nvSpPr>
          <p:cNvPr id="8" name="TextBox 7"/>
          <p:cNvSpPr txBox="1"/>
          <p:nvPr/>
        </p:nvSpPr>
        <p:spPr>
          <a:xfrm>
            <a:off x="4020230" y="6488667"/>
            <a:ext cx="4898244" cy="338554"/>
          </a:xfrm>
          <a:prstGeom prst="rect">
            <a:avLst/>
          </a:prstGeom>
          <a:noFill/>
        </p:spPr>
        <p:txBody>
          <a:bodyPr wrap="square" rtlCol="0">
            <a:spAutoFit/>
          </a:bodyPr>
          <a:lstStyle/>
          <a:p>
            <a:pPr defTabSz="1219170"/>
            <a:r>
              <a:rPr lang="en-US" sz="1600" kern="0" dirty="0">
                <a:solidFill>
                  <a:srgbClr val="FFFFFF"/>
                </a:solidFill>
                <a:latin typeface="Arial"/>
                <a:cs typeface="Arial"/>
                <a:sym typeface="Arial"/>
                <a:rtl val="0"/>
              </a:rPr>
              <a:t>Getty Images</a:t>
            </a:r>
          </a:p>
        </p:txBody>
      </p:sp>
      <p:pic>
        <p:nvPicPr>
          <p:cNvPr id="9" name="Shape 210"/>
          <p:cNvPicPr preferRelativeResize="0"/>
          <p:nvPr/>
        </p:nvPicPr>
        <p:blipFill>
          <a:blip r:embed="rId6" cstate="email">
            <a:alphaModFix/>
            <a:extLst>
              <a:ext uri="{28A0092B-C50C-407E-A947-70E740481C1C}">
                <a14:useLocalDpi xmlns:a14="http://schemas.microsoft.com/office/drawing/2010/main" val="0"/>
              </a:ext>
            </a:extLst>
          </a:blip>
          <a:stretch>
            <a:fillRect/>
          </a:stretch>
        </p:blipFill>
        <p:spPr>
          <a:xfrm>
            <a:off x="6394101" y="51173"/>
            <a:ext cx="5789873" cy="3859902"/>
          </a:xfrm>
          <a:prstGeom prst="rect">
            <a:avLst/>
          </a:prstGeom>
          <a:noFill/>
          <a:ln>
            <a:noFill/>
          </a:ln>
        </p:spPr>
      </p:pic>
      <p:sp>
        <p:nvSpPr>
          <p:cNvPr id="2" name="TextBox 1"/>
          <p:cNvSpPr txBox="1"/>
          <p:nvPr/>
        </p:nvSpPr>
        <p:spPr>
          <a:xfrm>
            <a:off x="5082418" y="2629358"/>
            <a:ext cx="1659430" cy="2123658"/>
          </a:xfrm>
          <a:prstGeom prst="rect">
            <a:avLst/>
          </a:prstGeom>
          <a:solidFill>
            <a:srgbClr val="FFFFFF"/>
          </a:solidFill>
          <a:ln>
            <a:noFill/>
          </a:ln>
        </p:spPr>
        <p:txBody>
          <a:bodyPr wrap="none" rtlCol="0">
            <a:spAutoFit/>
          </a:bodyPr>
          <a:lstStyle/>
          <a:p>
            <a:pPr algn="ctr"/>
            <a:r>
              <a:rPr lang="en-US" sz="4400" dirty="0" smtClean="0"/>
              <a:t>90%</a:t>
            </a:r>
          </a:p>
          <a:p>
            <a:pPr algn="ctr"/>
            <a:r>
              <a:rPr lang="en-US" sz="4400" dirty="0" smtClean="0"/>
              <a:t>return</a:t>
            </a:r>
          </a:p>
          <a:p>
            <a:pPr algn="ctr"/>
            <a:r>
              <a:rPr lang="en-US" sz="4400" dirty="0" smtClean="0"/>
              <a:t>rate</a:t>
            </a:r>
            <a:endParaRPr lang="en-US" sz="4400" dirty="0"/>
          </a:p>
        </p:txBody>
      </p:sp>
    </p:spTree>
    <p:extLst>
      <p:ext uri="{BB962C8B-B14F-4D97-AF65-F5344CB8AC3E}">
        <p14:creationId xmlns:p14="http://schemas.microsoft.com/office/powerpoint/2010/main" val="3535218815"/>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1" y="1"/>
            <a:ext cx="7336971" cy="4492407"/>
          </a:xfrm>
          <a:prstGeom prst="rect">
            <a:avLst/>
          </a:prstGeom>
        </p:spPr>
      </p:pic>
      <p:pic>
        <p:nvPicPr>
          <p:cNvPr id="8" name="Shape 256"/>
          <p:cNvPicPr preferRelativeResize="0"/>
          <p:nvPr/>
        </p:nvPicPr>
        <p:blipFill>
          <a:blip r:embed="rId4" cstate="email">
            <a:alphaModFix/>
            <a:extLst>
              <a:ext uri="{28A0092B-C50C-407E-A947-70E740481C1C}">
                <a14:useLocalDpi xmlns:a14="http://schemas.microsoft.com/office/drawing/2010/main" val="0"/>
              </a:ext>
            </a:extLst>
          </a:blip>
          <a:stretch>
            <a:fillRect/>
          </a:stretch>
        </p:blipFill>
        <p:spPr>
          <a:xfrm>
            <a:off x="7395555" y="1493752"/>
            <a:ext cx="4585463" cy="3216010"/>
          </a:xfrm>
          <a:prstGeom prst="rect">
            <a:avLst/>
          </a:prstGeom>
          <a:noFill/>
          <a:ln>
            <a:noFill/>
          </a:ln>
        </p:spPr>
      </p:pic>
      <p:pic>
        <p:nvPicPr>
          <p:cNvPr id="9" name="Shape 257"/>
          <p:cNvPicPr preferRelativeResize="0"/>
          <p:nvPr/>
        </p:nvPicPr>
        <p:blipFill>
          <a:blip r:embed="rId5" cstate="email">
            <a:alphaModFix/>
            <a:extLst>
              <a:ext uri="{28A0092B-C50C-407E-A947-70E740481C1C}">
                <a14:useLocalDpi xmlns:a14="http://schemas.microsoft.com/office/drawing/2010/main" val="0"/>
              </a:ext>
            </a:extLst>
          </a:blip>
          <a:stretch>
            <a:fillRect/>
          </a:stretch>
        </p:blipFill>
        <p:spPr>
          <a:xfrm>
            <a:off x="7395555" y="4093029"/>
            <a:ext cx="2017414" cy="2521760"/>
          </a:xfrm>
          <a:prstGeom prst="rect">
            <a:avLst/>
          </a:prstGeom>
          <a:noFill/>
          <a:ln>
            <a:noFill/>
          </a:ln>
        </p:spPr>
      </p:pic>
      <p:pic>
        <p:nvPicPr>
          <p:cNvPr id="7" name="Shape 255"/>
          <p:cNvPicPr preferRelativeResize="0"/>
          <p:nvPr/>
        </p:nvPicPr>
        <p:blipFill rotWithShape="1">
          <a:blip r:embed="rId6" cstate="print">
            <a:alphaModFix/>
            <a:extLst>
              <a:ext uri="{28A0092B-C50C-407E-A947-70E740481C1C}">
                <a14:useLocalDpi xmlns:a14="http://schemas.microsoft.com/office/drawing/2010/main" val="0"/>
              </a:ext>
            </a:extLst>
          </a:blip>
          <a:srcRect/>
          <a:stretch/>
        </p:blipFill>
        <p:spPr>
          <a:xfrm>
            <a:off x="9458231" y="4093029"/>
            <a:ext cx="2522787" cy="2521760"/>
          </a:xfrm>
          <a:prstGeom prst="rect">
            <a:avLst/>
          </a:prstGeom>
          <a:noFill/>
          <a:ln>
            <a:noFill/>
          </a:ln>
        </p:spPr>
      </p:pic>
      <p:sp>
        <p:nvSpPr>
          <p:cNvPr id="3" name="Rectangle 2"/>
          <p:cNvSpPr/>
          <p:nvPr/>
        </p:nvSpPr>
        <p:spPr>
          <a:xfrm>
            <a:off x="417558" y="4269788"/>
            <a:ext cx="6426000" cy="1938992"/>
          </a:xfrm>
          <a:prstGeom prst="rect">
            <a:avLst/>
          </a:prstGeom>
        </p:spPr>
        <p:txBody>
          <a:bodyPr wrap="square">
            <a:spAutoFit/>
          </a:bodyPr>
          <a:lstStyle/>
          <a:p>
            <a:pPr indent="-228594">
              <a:spcBef>
                <a:spcPts val="0"/>
              </a:spcBef>
            </a:pPr>
            <a:r>
              <a:rPr lang="en" sz="2000" dirty="0" smtClean="0"/>
              <a:t>Website/Facebook/Twitter </a:t>
            </a:r>
            <a:r>
              <a:rPr lang="en" sz="2000" dirty="0"/>
              <a:t>launched late </a:t>
            </a:r>
            <a:r>
              <a:rPr lang="en" sz="2000" dirty="0" smtClean="0"/>
              <a:t>August</a:t>
            </a:r>
          </a:p>
          <a:p>
            <a:pPr indent="-228594">
              <a:spcBef>
                <a:spcPts val="0"/>
              </a:spcBef>
            </a:pPr>
            <a:endParaRPr lang="en" sz="2000" dirty="0"/>
          </a:p>
          <a:p>
            <a:pPr indent="-228594"/>
            <a:r>
              <a:rPr lang="en" sz="2000" b="1" dirty="0"/>
              <a:t>Purpose</a:t>
            </a:r>
            <a:r>
              <a:rPr lang="en" sz="2000" dirty="0"/>
              <a:t>: </a:t>
            </a:r>
          </a:p>
          <a:p>
            <a:pPr marL="563039" lvl="1" indent="-342900">
              <a:buFont typeface="Arial" panose="020B0604020202020204" pitchFamily="34" charset="0"/>
              <a:buChar char="•"/>
            </a:pPr>
            <a:r>
              <a:rPr lang="en" sz="2000" dirty="0"/>
              <a:t>Inform Flint residents about water quality issues</a:t>
            </a:r>
          </a:p>
          <a:p>
            <a:pPr marL="563039" lvl="1" indent="-342900">
              <a:buFont typeface="Arial" panose="020B0604020202020204" pitchFamily="34" charset="0"/>
              <a:buChar char="•"/>
            </a:pPr>
            <a:r>
              <a:rPr lang="en" sz="2000" dirty="0"/>
              <a:t>Bring public </a:t>
            </a:r>
            <a:r>
              <a:rPr lang="en" sz="2000" dirty="0" smtClean="0"/>
              <a:t>awareness w/ data and science </a:t>
            </a:r>
          </a:p>
          <a:p>
            <a:pPr marL="563039" lvl="1" indent="-342900">
              <a:buFont typeface="Arial" panose="020B0604020202020204" pitchFamily="34" charset="0"/>
              <a:buChar char="•"/>
            </a:pPr>
            <a:r>
              <a:rPr lang="en" sz="2000" dirty="0" smtClean="0"/>
              <a:t>Resident queries framing research questions</a:t>
            </a:r>
          </a:p>
        </p:txBody>
      </p:sp>
      <p:sp>
        <p:nvSpPr>
          <p:cNvPr id="2" name="Title 1"/>
          <p:cNvSpPr>
            <a:spLocks noGrp="1"/>
          </p:cNvSpPr>
          <p:nvPr>
            <p:ph type="title"/>
          </p:nvPr>
        </p:nvSpPr>
        <p:spPr>
          <a:xfrm>
            <a:off x="359617" y="5986159"/>
            <a:ext cx="11360799" cy="763599"/>
          </a:xfrm>
        </p:spPr>
        <p:txBody>
          <a:bodyPr/>
          <a:lstStyle/>
          <a:p>
            <a:r>
              <a:rPr lang="en-US" sz="4400" b="1" dirty="0" smtClean="0"/>
              <a:t>www.flintwaterstudy.org</a:t>
            </a:r>
            <a:endParaRPr lang="en-US" sz="4400" b="1" dirty="0"/>
          </a:p>
        </p:txBody>
      </p:sp>
      <p:sp>
        <p:nvSpPr>
          <p:cNvPr id="5" name="Rectangle 4"/>
          <p:cNvSpPr/>
          <p:nvPr/>
        </p:nvSpPr>
        <p:spPr>
          <a:xfrm>
            <a:off x="9573674" y="988535"/>
            <a:ext cx="2364750" cy="400110"/>
          </a:xfrm>
          <a:prstGeom prst="rect">
            <a:avLst/>
          </a:prstGeom>
        </p:spPr>
        <p:txBody>
          <a:bodyPr wrap="none">
            <a:spAutoFit/>
          </a:bodyPr>
          <a:lstStyle/>
          <a:p>
            <a:pPr indent="-228594">
              <a:spcBef>
                <a:spcPts val="0"/>
              </a:spcBef>
            </a:pPr>
            <a:r>
              <a:rPr lang="en" sz="2000" dirty="0" smtClean="0"/>
              <a:t>Letters/Phone calls</a:t>
            </a:r>
            <a:endParaRPr lang="en" sz="2000" dirty="0"/>
          </a:p>
        </p:txBody>
      </p:sp>
    </p:spTree>
    <p:extLst>
      <p:ext uri="{BB962C8B-B14F-4D97-AF65-F5344CB8AC3E}">
        <p14:creationId xmlns:p14="http://schemas.microsoft.com/office/powerpoint/2010/main" val="17935653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5" name="Picture 2" descr="http://i1.wp.com/flintwaterstudy.org/wp-content/uploads/2015/09/Day-3.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56" t="14458" r="18303"/>
          <a:stretch/>
        </p:blipFill>
        <p:spPr bwMode="auto">
          <a:xfrm>
            <a:off x="7795281" y="163855"/>
            <a:ext cx="4195284" cy="438191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1436" y="2916776"/>
            <a:ext cx="5081679" cy="381335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8900" y="81754"/>
            <a:ext cx="4711121" cy="3533341"/>
          </a:xfrm>
          <a:prstGeom prst="rect">
            <a:avLst/>
          </a:prstGeom>
        </p:spPr>
      </p:pic>
      <p:pic>
        <p:nvPicPr>
          <p:cNvPr id="4" name="Picture 4" descr="Four of the five members in our FLINTWATERSTUDY van Mobile Lab with (L-R) Rebekah Martin, Otto Schwake, Colin Richards, and Dr. Edwards (Min Tang is taking the pictur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5463011" y="3816661"/>
            <a:ext cx="4682311" cy="291346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201436" y="6293399"/>
            <a:ext cx="11360799" cy="763599"/>
          </a:xfrm>
        </p:spPr>
        <p:txBody>
          <a:bodyPr/>
          <a:lstStyle/>
          <a:p>
            <a:r>
              <a:rPr lang="en-US" dirty="0" smtClean="0"/>
              <a:t>At a Flint hospital</a:t>
            </a:r>
            <a:endParaRPr lang="en-US" dirty="0"/>
          </a:p>
        </p:txBody>
      </p:sp>
    </p:spTree>
    <p:extLst>
      <p:ext uri="{BB962C8B-B14F-4D97-AF65-F5344CB8AC3E}">
        <p14:creationId xmlns:p14="http://schemas.microsoft.com/office/powerpoint/2010/main" val="18547341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4235825" y="2685941"/>
            <a:ext cx="2767226" cy="584775"/>
            <a:chOff x="3442835" y="2939985"/>
            <a:chExt cx="2871433" cy="584775"/>
          </a:xfrm>
        </p:grpSpPr>
        <p:sp>
          <p:nvSpPr>
            <p:cNvPr id="5" name="TextBox 4"/>
            <p:cNvSpPr txBox="1"/>
            <p:nvPr/>
          </p:nvSpPr>
          <p:spPr>
            <a:xfrm>
              <a:off x="4317295" y="2939985"/>
              <a:ext cx="1996973"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ICP - MS</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6" name="Right Arrow 5"/>
            <p:cNvSpPr/>
            <p:nvPr/>
          </p:nvSpPr>
          <p:spPr>
            <a:xfrm rot="10800000">
              <a:off x="3442835" y="3027625"/>
              <a:ext cx="706572" cy="4010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panose="02040604050505020304" pitchFamily="18" charset="0"/>
                <a:ea typeface="+mn-ea"/>
                <a:cs typeface="+mn-cs"/>
              </a:endParaRPr>
            </a:p>
          </p:txBody>
        </p:sp>
      </p:grpSp>
      <p:sp>
        <p:nvSpPr>
          <p:cNvPr id="7" name="TextBox 6"/>
          <p:cNvSpPr txBox="1"/>
          <p:nvPr/>
        </p:nvSpPr>
        <p:spPr>
          <a:xfrm>
            <a:off x="5798542" y="1517537"/>
            <a:ext cx="1279517"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qPCR</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20" name="TextBox 19"/>
          <p:cNvSpPr txBox="1"/>
          <p:nvPr/>
        </p:nvSpPr>
        <p:spPr>
          <a:xfrm>
            <a:off x="7734662" y="1221723"/>
            <a:ext cx="3855543"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Legionella pneumophila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Legionella spp.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rPr>
              <a:t>Total </a:t>
            </a: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Bacteria (16S)</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Mycobacterium </a:t>
            </a:r>
            <a:r>
              <a:rPr kumimoji="0" lang="en-US" sz="2400" b="0" i="1"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avium</a:t>
            </a:r>
            <a:endPar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Mycobacterium spp.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Acanthamoeba </a:t>
            </a:r>
            <a:r>
              <a:rPr kumimoji="0" lang="en-US" sz="2400" b="0" i="1" u="none" strike="noStrike" kern="1200" cap="none" spc="0" normalizeH="0" baseline="0" noProof="0" dirty="0" err="1">
                <a:ln>
                  <a:noFill/>
                </a:ln>
                <a:solidFill>
                  <a:prstClr val="black"/>
                </a:solidFill>
                <a:effectLst/>
                <a:uLnTx/>
                <a:uFillTx/>
                <a:latin typeface="Century" panose="02040604050505020304" pitchFamily="18" charset="0"/>
                <a:ea typeface="+mn-ea"/>
                <a:cs typeface="+mn-cs"/>
              </a:rPr>
              <a:t>polyphaga</a:t>
            </a:r>
            <a:endPar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entury" panose="02040604050505020304" pitchFamily="18" charset="0"/>
                <a:ea typeface="+mn-ea"/>
                <a:cs typeface="+mn-cs"/>
              </a:rPr>
              <a:t>Pseudomonas </a:t>
            </a:r>
            <a:r>
              <a:rPr kumimoji="0" lang="en-US" sz="2400" b="0" i="1"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aeruginosa</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nvGrpSpPr>
          <p:cNvPr id="29" name="Group 28"/>
          <p:cNvGrpSpPr/>
          <p:nvPr/>
        </p:nvGrpSpPr>
        <p:grpSpPr>
          <a:xfrm>
            <a:off x="751753" y="5408989"/>
            <a:ext cx="5622677" cy="1200329"/>
            <a:chOff x="5700219" y="3906127"/>
            <a:chExt cx="5622677" cy="1200329"/>
          </a:xfrm>
        </p:grpSpPr>
        <p:sp>
          <p:nvSpPr>
            <p:cNvPr id="21" name="TextBox 20"/>
            <p:cNvSpPr txBox="1"/>
            <p:nvPr/>
          </p:nvSpPr>
          <p:spPr>
            <a:xfrm>
              <a:off x="9586523" y="4019844"/>
              <a:ext cx="1736373"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THMFP</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22" name="Right Arrow 21"/>
            <p:cNvSpPr/>
            <p:nvPr/>
          </p:nvSpPr>
          <p:spPr>
            <a:xfrm rot="10800000">
              <a:off x="8808234" y="4110904"/>
              <a:ext cx="602373" cy="388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panose="02040604050505020304" pitchFamily="18" charset="0"/>
                <a:ea typeface="+mn-ea"/>
                <a:cs typeface="+mn-cs"/>
              </a:endParaRPr>
            </a:p>
          </p:txBody>
        </p:sp>
        <p:sp>
          <p:nvSpPr>
            <p:cNvPr id="23" name="TextBox 22"/>
            <p:cNvSpPr txBox="1"/>
            <p:nvPr/>
          </p:nvSpPr>
          <p:spPr>
            <a:xfrm>
              <a:off x="5700219" y="3906127"/>
              <a:ext cx="3102182" cy="120032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THMs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(Disinfection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by-products)</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grpSp>
        <p:nvGrpSpPr>
          <p:cNvPr id="31" name="Group 30"/>
          <p:cNvGrpSpPr/>
          <p:nvPr/>
        </p:nvGrpSpPr>
        <p:grpSpPr>
          <a:xfrm>
            <a:off x="1158458" y="3625049"/>
            <a:ext cx="4768748" cy="1200329"/>
            <a:chOff x="5094639" y="4505902"/>
            <a:chExt cx="4768748" cy="1200329"/>
          </a:xfrm>
        </p:grpSpPr>
        <p:sp>
          <p:nvSpPr>
            <p:cNvPr id="13" name="TextBox 12"/>
            <p:cNvSpPr txBox="1"/>
            <p:nvPr/>
          </p:nvSpPr>
          <p:spPr>
            <a:xfrm>
              <a:off x="8393113" y="4984756"/>
              <a:ext cx="1470274"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Probes</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14" name="Right Arrow 13"/>
            <p:cNvSpPr/>
            <p:nvPr/>
          </p:nvSpPr>
          <p:spPr>
            <a:xfrm rot="10800000">
              <a:off x="7762742" y="5036144"/>
              <a:ext cx="602372" cy="4001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panose="02040604050505020304" pitchFamily="18" charset="0"/>
                <a:ea typeface="+mn-ea"/>
                <a:cs typeface="+mn-cs"/>
              </a:endParaRPr>
            </a:p>
          </p:txBody>
        </p:sp>
        <p:sp>
          <p:nvSpPr>
            <p:cNvPr id="28" name="TextBox 27"/>
            <p:cNvSpPr txBox="1"/>
            <p:nvPr/>
          </p:nvSpPr>
          <p:spPr>
            <a:xfrm>
              <a:off x="5094639" y="4505902"/>
              <a:ext cx="2711000" cy="120032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pH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Temperature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Dissolved Oxygen</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grpSp>
        <p:nvGrpSpPr>
          <p:cNvPr id="35" name="Group 34"/>
          <p:cNvGrpSpPr/>
          <p:nvPr/>
        </p:nvGrpSpPr>
        <p:grpSpPr>
          <a:xfrm>
            <a:off x="1635657" y="4833707"/>
            <a:ext cx="5692082" cy="584775"/>
            <a:chOff x="1614012" y="3665809"/>
            <a:chExt cx="5692082" cy="584775"/>
          </a:xfrm>
        </p:grpSpPr>
        <p:sp>
          <p:nvSpPr>
            <p:cNvPr id="11" name="TextBox 10"/>
            <p:cNvSpPr txBox="1"/>
            <p:nvPr/>
          </p:nvSpPr>
          <p:spPr>
            <a:xfrm>
              <a:off x="4808294" y="3665809"/>
              <a:ext cx="2497800"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black"/>
                  </a:solidFill>
                  <a:effectLst/>
                  <a:uLnTx/>
                  <a:uFillTx/>
                  <a:latin typeface="Century" panose="02040604050505020304" pitchFamily="18" charset="0"/>
                  <a:ea typeface="+mn-ea"/>
                  <a:cs typeface="+mn-cs"/>
                </a:rPr>
                <a:t>Chlorimeter</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12" name="Right Arrow 11"/>
            <p:cNvSpPr/>
            <p:nvPr/>
          </p:nvSpPr>
          <p:spPr>
            <a:xfrm rot="10800000">
              <a:off x="4178796" y="3748621"/>
              <a:ext cx="606570" cy="39067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panose="02040604050505020304" pitchFamily="18" charset="0"/>
                <a:ea typeface="+mn-ea"/>
                <a:cs typeface="+mn-cs"/>
              </a:endParaRPr>
            </a:p>
          </p:txBody>
        </p:sp>
        <p:sp>
          <p:nvSpPr>
            <p:cNvPr id="32" name="TextBox 31"/>
            <p:cNvSpPr txBox="1"/>
            <p:nvPr/>
          </p:nvSpPr>
          <p:spPr>
            <a:xfrm>
              <a:off x="1614012" y="3713129"/>
              <a:ext cx="26645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Chlorine residual</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grpSp>
        <p:nvGrpSpPr>
          <p:cNvPr id="41" name="Group 40"/>
          <p:cNvGrpSpPr/>
          <p:nvPr/>
        </p:nvGrpSpPr>
        <p:grpSpPr>
          <a:xfrm>
            <a:off x="5260186" y="6208117"/>
            <a:ext cx="4840977" cy="896340"/>
            <a:chOff x="5700849" y="4141760"/>
            <a:chExt cx="4341426" cy="896340"/>
          </a:xfrm>
        </p:grpSpPr>
        <p:grpSp>
          <p:nvGrpSpPr>
            <p:cNvPr id="30" name="Group 29"/>
            <p:cNvGrpSpPr/>
            <p:nvPr/>
          </p:nvGrpSpPr>
          <p:grpSpPr>
            <a:xfrm>
              <a:off x="5700849" y="4141760"/>
              <a:ext cx="4341426" cy="896340"/>
              <a:chOff x="5602466" y="5580787"/>
              <a:chExt cx="4341426" cy="896340"/>
            </a:xfrm>
          </p:grpSpPr>
          <p:sp>
            <p:nvSpPr>
              <p:cNvPr id="17" name="TextBox 16"/>
              <p:cNvSpPr txBox="1"/>
              <p:nvPr/>
            </p:nvSpPr>
            <p:spPr>
              <a:xfrm>
                <a:off x="5602466" y="5580787"/>
                <a:ext cx="1630283" cy="58477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Culture</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27" name="TextBox 26"/>
              <p:cNvSpPr txBox="1"/>
              <p:nvPr/>
            </p:nvSpPr>
            <p:spPr>
              <a:xfrm>
                <a:off x="7850885" y="5646130"/>
                <a:ext cx="20930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Staphylococcus</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sp>
          <p:nvSpPr>
            <p:cNvPr id="38" name="Right Arrow 37"/>
            <p:cNvSpPr/>
            <p:nvPr/>
          </p:nvSpPr>
          <p:spPr>
            <a:xfrm>
              <a:off x="7353261" y="4231885"/>
              <a:ext cx="553101" cy="388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entury" panose="02040604050505020304" pitchFamily="18" charset="0"/>
                <a:ea typeface="+mn-ea"/>
                <a:cs typeface="+mn-cs"/>
              </a:endParaRPr>
            </a:p>
          </p:txBody>
        </p:sp>
      </p:grpSp>
      <p:grpSp>
        <p:nvGrpSpPr>
          <p:cNvPr id="48" name="Group 47"/>
          <p:cNvGrpSpPr/>
          <p:nvPr/>
        </p:nvGrpSpPr>
        <p:grpSpPr>
          <a:xfrm>
            <a:off x="6031386" y="3799157"/>
            <a:ext cx="5618321" cy="2308324"/>
            <a:chOff x="6049978" y="3811911"/>
            <a:chExt cx="5618321" cy="2308324"/>
          </a:xfrm>
        </p:grpSpPr>
        <p:sp>
          <p:nvSpPr>
            <p:cNvPr id="33" name="TextBox 32"/>
            <p:cNvSpPr txBox="1"/>
            <p:nvPr/>
          </p:nvSpPr>
          <p:spPr>
            <a:xfrm>
              <a:off x="7753445" y="3811911"/>
              <a:ext cx="3914854" cy="23083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Heterotrophic Bacteria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Acid Producing Bacteria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Iron Reducing Bacteria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Sulfate Reducing Bacteria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Slime Forming Bacteria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Denitrifying Bacteria</a:t>
              </a:r>
              <a:endParaRPr kumimoji="0" lang="en-US" sz="24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grpSp>
          <p:nvGrpSpPr>
            <p:cNvPr id="42" name="Group 41"/>
            <p:cNvGrpSpPr/>
            <p:nvPr/>
          </p:nvGrpSpPr>
          <p:grpSpPr>
            <a:xfrm>
              <a:off x="6049978" y="4092917"/>
              <a:ext cx="1802509" cy="584775"/>
              <a:chOff x="6328512" y="3279607"/>
              <a:chExt cx="1866475" cy="584775"/>
            </a:xfrm>
          </p:grpSpPr>
          <p:sp>
            <p:nvSpPr>
              <p:cNvPr id="9" name="TextBox 8"/>
              <p:cNvSpPr txBox="1"/>
              <p:nvPr/>
            </p:nvSpPr>
            <p:spPr>
              <a:xfrm>
                <a:off x="6328512" y="3279607"/>
                <a:ext cx="1396298" cy="584775"/>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BART</a:t>
                </a:r>
                <a:endParaRPr kumimoji="0" lang="en-US" sz="32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39" name="Right Arrow 38"/>
              <p:cNvSpPr/>
              <p:nvPr/>
            </p:nvSpPr>
            <p:spPr>
              <a:xfrm>
                <a:off x="7622254" y="3377935"/>
                <a:ext cx="572733" cy="388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entury" panose="02040604050505020304" pitchFamily="18" charset="0"/>
                    <a:ea typeface="+mn-ea"/>
                    <a:cs typeface="+mn-cs"/>
                  </a:rPr>
                  <a:t> </a:t>
                </a:r>
                <a:endParaRPr kumimoji="0" lang="en-US" sz="3200" b="0" i="0" u="none" strike="noStrike" kern="1200" cap="none" spc="0" normalizeH="0" baseline="0" noProof="0" dirty="0">
                  <a:ln>
                    <a:noFill/>
                  </a:ln>
                  <a:solidFill>
                    <a:prstClr val="white"/>
                  </a:solidFill>
                  <a:effectLst/>
                  <a:uLnTx/>
                  <a:uFillTx/>
                  <a:latin typeface="Century" panose="02040604050505020304" pitchFamily="18" charset="0"/>
                  <a:ea typeface="+mn-ea"/>
                  <a:cs typeface="+mn-cs"/>
                </a:endParaRPr>
              </a:p>
            </p:txBody>
          </p:sp>
        </p:grpSp>
      </p:grpSp>
      <p:sp>
        <p:nvSpPr>
          <p:cNvPr id="40" name="Right Arrow 39"/>
          <p:cNvSpPr/>
          <p:nvPr/>
        </p:nvSpPr>
        <p:spPr>
          <a:xfrm>
            <a:off x="7147872" y="1615028"/>
            <a:ext cx="553101" cy="3881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42"/>
          <p:cNvSpPr txBox="1"/>
          <p:nvPr/>
        </p:nvSpPr>
        <p:spPr>
          <a:xfrm>
            <a:off x="4235824" y="-57862"/>
            <a:ext cx="344656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Technology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Used</a:t>
            </a:r>
            <a:endParaRPr kumimoji="0" lang="en-US" sz="4800" b="0"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46" name="TextBox 45"/>
          <p:cNvSpPr txBox="1"/>
          <p:nvPr/>
        </p:nvSpPr>
        <p:spPr>
          <a:xfrm>
            <a:off x="0" y="71068"/>
            <a:ext cx="446214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Physical/Chemical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Parameters Measured</a:t>
            </a:r>
            <a:endParaRPr kumimoji="0" lang="en-US" sz="32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sp>
        <p:nvSpPr>
          <p:cNvPr id="47" name="TextBox 46"/>
          <p:cNvSpPr txBox="1"/>
          <p:nvPr/>
        </p:nvSpPr>
        <p:spPr>
          <a:xfrm>
            <a:off x="6815501" y="92855"/>
            <a:ext cx="572331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Biological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entury" panose="02040604050505020304" pitchFamily="18" charset="0"/>
                <a:ea typeface="+mn-ea"/>
                <a:cs typeface="+mn-cs"/>
              </a:rPr>
              <a:t>Parameters Measured</a:t>
            </a:r>
            <a:endParaRPr kumimoji="0" lang="en-US" sz="3200" b="1" i="0" u="none" strike="noStrike" kern="1200" cap="none" spc="0" normalizeH="0" baseline="0" noProof="0" dirty="0">
              <a:ln>
                <a:noFill/>
              </a:ln>
              <a:solidFill>
                <a:prstClr val="black"/>
              </a:solidFill>
              <a:effectLst/>
              <a:uLnTx/>
              <a:uFillTx/>
              <a:latin typeface="Century" panose="02040604050505020304" pitchFamily="18" charset="0"/>
              <a:ea typeface="+mn-ea"/>
              <a:cs typeface="+mn-cs"/>
            </a:endParaRPr>
          </a:p>
        </p:txBody>
      </p:sp>
      <p:cxnSp>
        <p:nvCxnSpPr>
          <p:cNvPr id="3" name="Straight Connector 2"/>
          <p:cNvCxnSpPr/>
          <p:nvPr/>
        </p:nvCxnSpPr>
        <p:spPr>
          <a:xfrm flipV="1">
            <a:off x="105675" y="1152748"/>
            <a:ext cx="4024474" cy="5190"/>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V="1">
            <a:off x="7734662" y="1143096"/>
            <a:ext cx="4024474" cy="5190"/>
          </a:xfrm>
          <a:prstGeom prst="line">
            <a:avLst/>
          </a:prstGeom>
          <a:ln w="28575"/>
        </p:spPr>
        <p:style>
          <a:lnRef idx="1">
            <a:schemeClr val="dk1"/>
          </a:lnRef>
          <a:fillRef idx="0">
            <a:schemeClr val="dk1"/>
          </a:fillRef>
          <a:effectRef idx="0">
            <a:schemeClr val="dk1"/>
          </a:effectRef>
          <a:fontRef idx="minor">
            <a:schemeClr val="tx1"/>
          </a:fontRef>
        </p:style>
      </p:cxnSp>
      <p:pic>
        <p:nvPicPr>
          <p:cNvPr id="45" name="Picture 6" descr="http://static.coleparmer.com/large_images/05991_3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21194107">
            <a:off x="128522" y="4538996"/>
            <a:ext cx="1286646" cy="215855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6" descr="http://www.bio-rad.com/webroot/web/images/lsr/solutions/technologies/gene_expression/qPCR_real-time_PCR/technology_detail/real-time-qpcr-workflo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661090" y="1751437"/>
            <a:ext cx="1516589" cy="119612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2" descr="http://i1.wp.com/flintwaterstudy.org/wp-content/uploads/2015/09/bart.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297172" y="6001885"/>
            <a:ext cx="1821159" cy="791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media.americanlaboratory.com/m/20/article/764-Fig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8929" y="1570156"/>
            <a:ext cx="3810000" cy="2524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456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pic>
        <p:nvPicPr>
          <p:cNvPr id="13" name="Picture 4" descr="http://bloximages.chicago2.vip.townnews.com/chippewa.com/content/tncms/assets/v3/editorial/9/b9/9b951fa9-c945-5fbf-831a-279f9f13095f/56abf036e4d3c.image.jpg?resize=620%2C68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220201" y="154217"/>
            <a:ext cx="2921024" cy="32370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1160" y="143125"/>
            <a:ext cx="10515600" cy="1325563"/>
          </a:xfrm>
        </p:spPr>
        <p:txBody>
          <a:bodyPr/>
          <a:lstStyle/>
          <a:p>
            <a:r>
              <a:rPr lang="en-US" dirty="0" smtClean="0"/>
              <a:t>Grateful acknowledgement</a:t>
            </a:r>
            <a:endParaRPr lang="en-US" dirty="0"/>
          </a:p>
        </p:txBody>
      </p:sp>
      <p:sp>
        <p:nvSpPr>
          <p:cNvPr id="3" name="Content Placeholder 2"/>
          <p:cNvSpPr>
            <a:spLocks noGrp="1"/>
          </p:cNvSpPr>
          <p:nvPr>
            <p:ph idx="1"/>
          </p:nvPr>
        </p:nvSpPr>
        <p:spPr>
          <a:xfrm>
            <a:off x="241160" y="1261097"/>
            <a:ext cx="4809142" cy="2574388"/>
          </a:xfrm>
        </p:spPr>
        <p:txBody>
          <a:bodyPr>
            <a:noAutofit/>
          </a:bodyPr>
          <a:lstStyle/>
          <a:p>
            <a:r>
              <a:rPr lang="en-US" sz="2000" dirty="0" smtClean="0"/>
              <a:t>National Science Foundation</a:t>
            </a:r>
            <a:r>
              <a:rPr lang="en-US" sz="2000" dirty="0" smtClean="0"/>
              <a:t>, #</a:t>
            </a:r>
            <a:r>
              <a:rPr lang="en-US" sz="2000" dirty="0" smtClean="0"/>
              <a:t>1556258</a:t>
            </a:r>
          </a:p>
          <a:p>
            <a:r>
              <a:rPr lang="en-US" b="1" u="sng" dirty="0" smtClean="0"/>
              <a:t>Citizens </a:t>
            </a:r>
            <a:r>
              <a:rPr lang="en-US" b="1" u="sng" dirty="0"/>
              <a:t>of Flint</a:t>
            </a:r>
          </a:p>
          <a:p>
            <a:r>
              <a:rPr lang="en-US" sz="2000" dirty="0" err="1" smtClean="0"/>
              <a:t>WaterYouFightingFor</a:t>
            </a:r>
            <a:r>
              <a:rPr lang="en-US" sz="2000" dirty="0" smtClean="0"/>
              <a:t>? (Melissa Mays and </a:t>
            </a:r>
            <a:r>
              <a:rPr lang="en-US" sz="2000" dirty="0" err="1" smtClean="0"/>
              <a:t>LeeAnne</a:t>
            </a:r>
            <a:r>
              <a:rPr lang="en-US" sz="2000" dirty="0" smtClean="0"/>
              <a:t> Walters)</a:t>
            </a:r>
          </a:p>
          <a:p>
            <a:r>
              <a:rPr lang="en-US" sz="2000" b="1" dirty="0" smtClean="0"/>
              <a:t>Hurley Medical Center (Mona Hanna-</a:t>
            </a:r>
            <a:r>
              <a:rPr lang="en-US" sz="2000" b="1" dirty="0" err="1" smtClean="0"/>
              <a:t>Attisha</a:t>
            </a:r>
            <a:r>
              <a:rPr lang="en-US" sz="2000" b="1" dirty="0" smtClean="0"/>
              <a:t> and others)</a:t>
            </a:r>
          </a:p>
          <a:p>
            <a:r>
              <a:rPr lang="en-US" sz="2000" dirty="0"/>
              <a:t>US EPA Region 5 (Miguel Del </a:t>
            </a:r>
            <a:r>
              <a:rPr lang="en-US" sz="2000" dirty="0" err="1" smtClean="0"/>
              <a:t>Toral</a:t>
            </a:r>
            <a:r>
              <a:rPr lang="en-US" sz="2000" dirty="0" smtClean="0"/>
              <a:t>, Mike Schock, Darren Lytle)</a:t>
            </a:r>
            <a:endParaRPr lang="en-US" sz="2000" dirty="0"/>
          </a:p>
          <a:p>
            <a:r>
              <a:rPr lang="en-US" sz="2000" dirty="0"/>
              <a:t>ACLU </a:t>
            </a:r>
            <a:r>
              <a:rPr lang="en-US" sz="2000" dirty="0" smtClean="0"/>
              <a:t>- </a:t>
            </a:r>
            <a:r>
              <a:rPr lang="en-US" sz="2000" dirty="0"/>
              <a:t>Michigan (Curt </a:t>
            </a:r>
            <a:r>
              <a:rPr lang="en-US" sz="2000" dirty="0" err="1" smtClean="0"/>
              <a:t>Guyette</a:t>
            </a:r>
            <a:r>
              <a:rPr lang="en-US" sz="2000" dirty="0" smtClean="0"/>
              <a:t>, Kate Levy)</a:t>
            </a:r>
          </a:p>
          <a:p>
            <a:r>
              <a:rPr lang="en-US" sz="2000" dirty="0" smtClean="0"/>
              <a:t>Sen. Jim </a:t>
            </a:r>
            <a:r>
              <a:rPr lang="en-US" sz="2000" dirty="0" err="1" smtClean="0"/>
              <a:t>Ananich</a:t>
            </a:r>
            <a:r>
              <a:rPr lang="en-US" sz="2000" dirty="0" smtClean="0"/>
              <a:t>, Congressman Dan Kildee (and their extraordinary staff)</a:t>
            </a:r>
          </a:p>
          <a:p>
            <a:pPr marL="285750" indent="-285750"/>
            <a:r>
              <a:rPr lang="en-US" sz="2000" dirty="0" smtClean="0"/>
              <a:t>1500</a:t>
            </a:r>
            <a:r>
              <a:rPr lang="en-US" sz="2000" dirty="0"/>
              <a:t>+ donors supporting our work</a:t>
            </a:r>
          </a:p>
          <a:p>
            <a:pPr marL="285750" indent="-285750"/>
            <a:r>
              <a:rPr lang="en-US" sz="2000" dirty="0" smtClean="0"/>
              <a:t>MI DHHS </a:t>
            </a:r>
            <a:r>
              <a:rPr lang="en-US" sz="2000" dirty="0" smtClean="0"/>
              <a:t>/ </a:t>
            </a:r>
            <a:r>
              <a:rPr lang="en-US" sz="2000" dirty="0"/>
              <a:t>Genesee </a:t>
            </a:r>
            <a:r>
              <a:rPr lang="en-US" sz="2000" dirty="0" smtClean="0"/>
              <a:t>Co. </a:t>
            </a:r>
            <a:r>
              <a:rPr lang="en-US" sz="2000" dirty="0"/>
              <a:t>Health </a:t>
            </a:r>
            <a:r>
              <a:rPr lang="en-US" sz="2000" dirty="0" err="1" smtClean="0"/>
              <a:t>Dept</a:t>
            </a:r>
            <a:endParaRPr lang="en-US" sz="2000" dirty="0"/>
          </a:p>
        </p:txBody>
      </p:sp>
      <p:pic>
        <p:nvPicPr>
          <p:cNvPr id="4" name="Picture 10" descr="https://upload.wikimedia.org/wikipedia/commons/8/87/NSF_Logo.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192065" y="1218573"/>
            <a:ext cx="1097280" cy="10972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806723" y="3433825"/>
            <a:ext cx="7310511" cy="298543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Democracy Defense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League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Nayyirah</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Shariff</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Claire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McClinton)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Dr</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Laura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Sullivan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Northeast-Midwest Institute (Elin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Betanzo</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Concerned Pastors for Social Action (Pastors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Harris and Overton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Parents for Non-toxic Alternatives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(Dr. Yanna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Lambrinidou)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City of Flint </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(Mayor Karen Weaver, </a:t>
            </a:r>
            <a:r>
              <a:rPr kumimoji="0" lang="en-US" sz="2000" b="0" i="0" u="none" strike="noStrike" kern="1200" cap="none" spc="0" normalizeH="0" baseline="0" noProof="0" dirty="0" err="1" smtClean="0">
                <a:ln>
                  <a:noFill/>
                </a:ln>
                <a:solidFill>
                  <a:prstClr val="black"/>
                </a:solidFill>
                <a:effectLst/>
                <a:uLnTx/>
                <a:uFillTx/>
                <a:latin typeface="Calibri" panose="020F0502020204030204"/>
                <a:ea typeface="+mn-ea"/>
                <a:cs typeface="+mn-cs"/>
              </a:rPr>
              <a:t>Dayne</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Walling, Howard Croft, Mike Glasgow)</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Members of the media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Virginia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Tech (staff and students)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170" name="Picture 2" descr="https://upload.wikimedia.org/wikipedia/en/thumb/8/8f/Virginia_Tech_logo.svg/1280px-Virginia_Tech_logo.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42413" y="6367123"/>
            <a:ext cx="2746961" cy="4723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406" y="143125"/>
            <a:ext cx="2522114" cy="3248177"/>
          </a:xfrm>
          <a:prstGeom prst="rect">
            <a:avLst/>
          </a:prstGeom>
        </p:spPr>
      </p:pic>
      <p:sp>
        <p:nvSpPr>
          <p:cNvPr id="11" name="TextBox 10"/>
          <p:cNvSpPr txBox="1"/>
          <p:nvPr/>
        </p:nvSpPr>
        <p:spPr>
          <a:xfrm>
            <a:off x="7295397" y="2507864"/>
            <a:ext cx="1300365" cy="830997"/>
          </a:xfrm>
          <a:prstGeom prst="rect">
            <a:avLst/>
          </a:prstGeom>
          <a:solidFill>
            <a:srgbClr val="FFFFFF">
              <a:alpha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Dr. Amy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Pruden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p:cNvSpPr txBox="1"/>
          <p:nvPr/>
        </p:nvSpPr>
        <p:spPr>
          <a:xfrm>
            <a:off x="9685675" y="2507864"/>
            <a:ext cx="1906875" cy="830997"/>
          </a:xfrm>
          <a:prstGeom prst="rect">
            <a:avLst/>
          </a:prstGeom>
          <a:solidFill>
            <a:srgbClr val="FFFFFF">
              <a:alpha val="6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Dr.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Yanna</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Lambrinidou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98459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0" y="-2281338"/>
            <a:ext cx="12192000" cy="9144000"/>
          </a:xfrm>
          <a:prstGeom prst="rect">
            <a:avLst/>
          </a:prstGeom>
        </p:spPr>
      </p:pic>
      <p:sp>
        <p:nvSpPr>
          <p:cNvPr id="3" name="Title 2"/>
          <p:cNvSpPr>
            <a:spLocks noGrp="1"/>
          </p:cNvSpPr>
          <p:nvPr>
            <p:ph type="title"/>
          </p:nvPr>
        </p:nvSpPr>
        <p:spPr>
          <a:xfrm>
            <a:off x="415600" y="5874494"/>
            <a:ext cx="11360799" cy="582290"/>
          </a:xfrm>
          <a:solidFill>
            <a:srgbClr val="FFFFFF"/>
          </a:solidFill>
        </p:spPr>
        <p:txBody>
          <a:bodyPr/>
          <a:lstStyle/>
          <a:p>
            <a:pPr algn="ctr"/>
            <a:r>
              <a:rPr lang="en-US" dirty="0" smtClean="0"/>
              <a:t>Public Health Advisory Press Conference – September 2015</a:t>
            </a:r>
            <a:endParaRPr lang="en-US" dirty="0"/>
          </a:p>
        </p:txBody>
      </p:sp>
    </p:spTree>
    <p:extLst>
      <p:ext uri="{BB962C8B-B14F-4D97-AF65-F5344CB8AC3E}">
        <p14:creationId xmlns:p14="http://schemas.microsoft.com/office/powerpoint/2010/main" val="36088956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5552" y="1054532"/>
            <a:ext cx="5367546" cy="4813407"/>
          </a:xfrm>
          <a:prstGeom prst="rect">
            <a:avLst/>
          </a:prstGeom>
        </p:spPr>
      </p:pic>
      <p:sp>
        <p:nvSpPr>
          <p:cNvPr id="2" name="Title 1"/>
          <p:cNvSpPr>
            <a:spLocks noGrp="1"/>
          </p:cNvSpPr>
          <p:nvPr>
            <p:ph type="title"/>
          </p:nvPr>
        </p:nvSpPr>
        <p:spPr>
          <a:xfrm>
            <a:off x="346365" y="106442"/>
            <a:ext cx="11405100" cy="1278485"/>
          </a:xfrm>
        </p:spPr>
        <p:txBody>
          <a:bodyPr>
            <a:normAutofit/>
          </a:bodyPr>
          <a:lstStyle/>
          <a:p>
            <a:r>
              <a:rPr lang="en-US" dirty="0" smtClean="0"/>
              <a:t>Public Health Advisory:</a:t>
            </a:r>
            <a:br>
              <a:rPr lang="en-US" dirty="0" smtClean="0"/>
            </a:br>
            <a:r>
              <a:rPr lang="en-US" dirty="0" smtClean="0"/>
              <a:t>September 2015 </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8260" y="5371786"/>
            <a:ext cx="5416727" cy="1461471"/>
          </a:xfrm>
          <a:prstGeom prst="rect">
            <a:avLst/>
          </a:prstGeom>
        </p:spPr>
      </p:pic>
      <p:sp>
        <p:nvSpPr>
          <p:cNvPr id="5" name="Rectangle 4"/>
          <p:cNvSpPr/>
          <p:nvPr/>
        </p:nvSpPr>
        <p:spPr>
          <a:xfrm>
            <a:off x="9283148" y="1352602"/>
            <a:ext cx="2840700" cy="4555093"/>
          </a:xfrm>
          <a:prstGeom prst="rect">
            <a:avLst/>
          </a:prstGeom>
        </p:spPr>
        <p:txBody>
          <a:bodyPr wrap="square">
            <a:spAutoFit/>
          </a:bodyPr>
          <a:lstStyle/>
          <a:p>
            <a:pPr algn="r">
              <a:spcBef>
                <a:spcPts val="1200"/>
              </a:spcBef>
              <a:spcAft>
                <a:spcPts val="800"/>
              </a:spcAft>
              <a:buClr>
                <a:schemeClr val="dk1"/>
              </a:buClr>
              <a:buSzPct val="36666"/>
            </a:pPr>
            <a:r>
              <a:rPr lang="en-US" sz="2000" b="1" dirty="0" smtClean="0">
                <a:solidFill>
                  <a:srgbClr val="3D3D3D"/>
                </a:solidFill>
              </a:rPr>
              <a:t>For 269 HOMES:</a:t>
            </a:r>
            <a:endParaRPr lang="en-US" sz="2000" b="1" dirty="0">
              <a:solidFill>
                <a:srgbClr val="3D3D3D"/>
              </a:solidFill>
            </a:endParaRPr>
          </a:p>
          <a:p>
            <a:pPr algn="r">
              <a:spcBef>
                <a:spcPts val="1067"/>
              </a:spcBef>
              <a:spcAft>
                <a:spcPts val="800"/>
              </a:spcAft>
              <a:buClr>
                <a:schemeClr val="dk1"/>
              </a:buClr>
              <a:buSzPct val="36666"/>
            </a:pPr>
            <a:r>
              <a:rPr lang="en-US" sz="2000" b="1" dirty="0" smtClean="0">
                <a:solidFill>
                  <a:srgbClr val="3D3D3D"/>
                </a:solidFill>
              </a:rPr>
              <a:t>90%ile </a:t>
            </a:r>
            <a:r>
              <a:rPr lang="en-US" sz="2000" b="1" dirty="0">
                <a:solidFill>
                  <a:srgbClr val="3D3D3D"/>
                </a:solidFill>
              </a:rPr>
              <a:t>f</a:t>
            </a:r>
            <a:r>
              <a:rPr lang="en-US" sz="2000" b="1" dirty="0" smtClean="0">
                <a:solidFill>
                  <a:srgbClr val="3D3D3D"/>
                </a:solidFill>
              </a:rPr>
              <a:t>or </a:t>
            </a:r>
            <a:r>
              <a:rPr lang="en-US" sz="2000" b="1" dirty="0">
                <a:solidFill>
                  <a:srgbClr val="3D3D3D"/>
                </a:solidFill>
              </a:rPr>
              <a:t>First </a:t>
            </a:r>
            <a:r>
              <a:rPr lang="en-US" sz="2000" b="1" dirty="0" smtClean="0">
                <a:solidFill>
                  <a:srgbClr val="3D3D3D"/>
                </a:solidFill>
              </a:rPr>
              <a:t>Draw = </a:t>
            </a:r>
            <a:r>
              <a:rPr lang="en-US" sz="2000" b="1" dirty="0" smtClean="0">
                <a:solidFill>
                  <a:srgbClr val="FF0000"/>
                </a:solidFill>
              </a:rPr>
              <a:t>26.8 </a:t>
            </a:r>
            <a:r>
              <a:rPr lang="en-US" sz="2000" b="1" dirty="0">
                <a:solidFill>
                  <a:srgbClr val="FF0000"/>
                </a:solidFill>
              </a:rPr>
              <a:t>ppb </a:t>
            </a:r>
            <a:br>
              <a:rPr lang="en-US" sz="2000" b="1" dirty="0">
                <a:solidFill>
                  <a:srgbClr val="FF0000"/>
                </a:solidFill>
              </a:rPr>
            </a:br>
            <a:r>
              <a:rPr lang="en-US" sz="2000" b="1" dirty="0" smtClean="0">
                <a:solidFill>
                  <a:srgbClr val="FF0000"/>
                </a:solidFill>
              </a:rPr>
              <a:t>EPA </a:t>
            </a:r>
            <a:r>
              <a:rPr lang="en-US" sz="2000" b="1" dirty="0">
                <a:solidFill>
                  <a:srgbClr val="FF0000"/>
                </a:solidFill>
              </a:rPr>
              <a:t>Action Level = 15 </a:t>
            </a:r>
            <a:r>
              <a:rPr lang="en-US" sz="2000" b="1" dirty="0" smtClean="0">
                <a:solidFill>
                  <a:srgbClr val="FF0000"/>
                </a:solidFill>
              </a:rPr>
              <a:t>ppb</a:t>
            </a:r>
            <a:endParaRPr lang="en-US" sz="2000" b="1" dirty="0">
              <a:solidFill>
                <a:srgbClr val="FF0000"/>
              </a:solidFill>
            </a:endParaRPr>
          </a:p>
          <a:p>
            <a:pPr algn="r">
              <a:spcBef>
                <a:spcPts val="1067"/>
              </a:spcBef>
              <a:spcAft>
                <a:spcPts val="800"/>
              </a:spcAft>
              <a:buClr>
                <a:schemeClr val="dk1"/>
              </a:buClr>
              <a:buSzPct val="36666"/>
            </a:pPr>
            <a:endParaRPr lang="en-US" sz="2000" b="1" dirty="0" smtClean="0">
              <a:solidFill>
                <a:srgbClr val="3D3D3D"/>
              </a:solidFill>
            </a:endParaRPr>
          </a:p>
          <a:p>
            <a:pPr algn="r">
              <a:spcBef>
                <a:spcPts val="1067"/>
              </a:spcBef>
              <a:spcAft>
                <a:spcPts val="800"/>
              </a:spcAft>
              <a:buClr>
                <a:schemeClr val="dk1"/>
              </a:buClr>
              <a:buSzPct val="36666"/>
            </a:pPr>
            <a:r>
              <a:rPr lang="en-US" sz="2000" b="1" dirty="0" smtClean="0">
                <a:solidFill>
                  <a:srgbClr val="3D3D3D"/>
                </a:solidFill>
              </a:rPr>
              <a:t>Highest </a:t>
            </a:r>
            <a:r>
              <a:rPr lang="en-US" sz="2000" b="1" dirty="0">
                <a:solidFill>
                  <a:srgbClr val="3D3D3D"/>
                </a:solidFill>
              </a:rPr>
              <a:t>First Draw: 158 ppb</a:t>
            </a:r>
          </a:p>
          <a:p>
            <a:pPr algn="r">
              <a:spcBef>
                <a:spcPts val="1067"/>
              </a:spcBef>
              <a:spcAft>
                <a:spcPts val="800"/>
              </a:spcAft>
              <a:buClr>
                <a:schemeClr val="dk1"/>
              </a:buClr>
              <a:buSzPct val="36666"/>
            </a:pPr>
            <a:r>
              <a:rPr lang="en-US" sz="2000" b="1" dirty="0">
                <a:solidFill>
                  <a:srgbClr val="3D3D3D"/>
                </a:solidFill>
              </a:rPr>
              <a:t>Highest overall: 1051 ppb</a:t>
            </a:r>
          </a:p>
          <a:p>
            <a:pPr algn="r"/>
            <a:endParaRPr lang="en-US" sz="20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2148" y="-24743"/>
            <a:ext cx="3857625" cy="6858000"/>
          </a:xfrm>
          <a:prstGeom prst="rect">
            <a:avLst/>
          </a:prstGeom>
        </p:spPr>
      </p:pic>
    </p:spTree>
    <p:extLst>
      <p:ext uri="{BB962C8B-B14F-4D97-AF65-F5344CB8AC3E}">
        <p14:creationId xmlns:p14="http://schemas.microsoft.com/office/powerpoint/2010/main" val="2289704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967" y="604255"/>
            <a:ext cx="11360799" cy="1197940"/>
          </a:xfrm>
        </p:spPr>
        <p:txBody>
          <a:bodyPr/>
          <a:lstStyle/>
          <a:p>
            <a:r>
              <a:rPr lang="en-US" dirty="0"/>
              <a:t>Anurag’s </a:t>
            </a:r>
            <a:r>
              <a:rPr lang="en-US" dirty="0" smtClean="0"/>
              <a:t>story --</a:t>
            </a:r>
            <a:br>
              <a:rPr lang="en-US" dirty="0" smtClean="0"/>
            </a:br>
            <a:r>
              <a:rPr lang="en-US" dirty="0" smtClean="0"/>
              <a:t>A </a:t>
            </a:r>
            <a:r>
              <a:rPr lang="en-US" dirty="0" smtClean="0"/>
              <a:t>Compassionate Call to Help!</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8993" y="0"/>
            <a:ext cx="5883007"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75" y="2150156"/>
            <a:ext cx="8112173" cy="4359883"/>
          </a:xfrm>
          <a:prstGeom prst="rect">
            <a:avLst/>
          </a:prstGeom>
        </p:spPr>
      </p:pic>
    </p:spTree>
    <p:extLst>
      <p:ext uri="{BB962C8B-B14F-4D97-AF65-F5344CB8AC3E}">
        <p14:creationId xmlns:p14="http://schemas.microsoft.com/office/powerpoint/2010/main" val="5411999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415315"/>
            <a:ext cx="11360799" cy="763599"/>
          </a:xfrm>
        </p:spPr>
        <p:txBody>
          <a:bodyPr>
            <a:normAutofit/>
          </a:bodyPr>
          <a:lstStyle/>
          <a:p>
            <a:r>
              <a:rPr lang="en-US" dirty="0" smtClean="0"/>
              <a:t>Response from MDEQ</a:t>
            </a:r>
            <a:endParaRPr lang="en-US" dirty="0"/>
          </a:p>
        </p:txBody>
      </p:sp>
      <p:sp>
        <p:nvSpPr>
          <p:cNvPr id="3" name="Text Placeholder 2"/>
          <p:cNvSpPr>
            <a:spLocks noGrp="1"/>
          </p:cNvSpPr>
          <p:nvPr>
            <p:ph type="body" idx="1"/>
          </p:nvPr>
        </p:nvSpPr>
        <p:spPr>
          <a:xfrm>
            <a:off x="207802" y="1514861"/>
            <a:ext cx="11776399" cy="4555200"/>
          </a:xfrm>
        </p:spPr>
        <p:txBody>
          <a:bodyPr>
            <a:normAutofit fontScale="92500" lnSpcReduction="20000"/>
          </a:bodyPr>
          <a:lstStyle/>
          <a:p>
            <a:r>
              <a:rPr lang="en-US" sz="4000" dirty="0"/>
              <a:t>“This group specializes in looking for high lead problems. They </a:t>
            </a:r>
            <a:r>
              <a:rPr lang="en-US" sz="4000" b="1" i="1" dirty="0"/>
              <a:t>pull the rabbit out of that hat </a:t>
            </a:r>
            <a:r>
              <a:rPr lang="en-US" sz="4000" dirty="0"/>
              <a:t>everywhere they go. Nobody should be surprised when the rabbit comes out of the hat, even if they can’t figure out how it is done”</a:t>
            </a:r>
          </a:p>
          <a:p>
            <a:pPr algn="r"/>
            <a:r>
              <a:rPr lang="en-US" sz="4000" dirty="0"/>
              <a:t>-Brad </a:t>
            </a:r>
            <a:r>
              <a:rPr lang="en-US" sz="4000" dirty="0" err="1"/>
              <a:t>Wurfel</a:t>
            </a:r>
            <a:r>
              <a:rPr lang="en-US" sz="4000" dirty="0"/>
              <a:t> </a:t>
            </a:r>
          </a:p>
          <a:p>
            <a:pPr algn="r"/>
            <a:r>
              <a:rPr lang="en-US" sz="4000" i="1" dirty="0"/>
              <a:t>MDEQ’s Communications Director</a:t>
            </a:r>
          </a:p>
        </p:txBody>
      </p:sp>
      <p:sp>
        <p:nvSpPr>
          <p:cNvPr id="4" name="Rectangle 5"/>
          <p:cNvSpPr>
            <a:spLocks noChangeArrowheads="1"/>
          </p:cNvSpPr>
          <p:nvPr/>
        </p:nvSpPr>
        <p:spPr bwMode="auto">
          <a:xfrm>
            <a:off x="2" y="58582"/>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
        <p:nvSpPr>
          <p:cNvPr id="5" name="Rectangle 6"/>
          <p:cNvSpPr>
            <a:spLocks noChangeArrowheads="1"/>
          </p:cNvSpPr>
          <p:nvPr/>
        </p:nvSpPr>
        <p:spPr bwMode="auto">
          <a:xfrm>
            <a:off x="2" y="3654799"/>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
        <p:nvSpPr>
          <p:cNvPr id="6" name="Rectangle 7"/>
          <p:cNvSpPr>
            <a:spLocks noChangeArrowheads="1"/>
          </p:cNvSpPr>
          <p:nvPr/>
        </p:nvSpPr>
        <p:spPr bwMode="auto">
          <a:xfrm>
            <a:off x="2" y="5701615"/>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
        <p:nvSpPr>
          <p:cNvPr id="7" name="Rectangle 8"/>
          <p:cNvSpPr>
            <a:spLocks noChangeArrowheads="1"/>
          </p:cNvSpPr>
          <p:nvPr/>
        </p:nvSpPr>
        <p:spPr bwMode="auto">
          <a:xfrm>
            <a:off x="2" y="7392831"/>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
        <p:nvSpPr>
          <p:cNvPr id="8" name="Rectangle 11"/>
          <p:cNvSpPr>
            <a:spLocks noChangeArrowheads="1"/>
          </p:cNvSpPr>
          <p:nvPr/>
        </p:nvSpPr>
        <p:spPr bwMode="auto">
          <a:xfrm>
            <a:off x="-753533" y="1522603"/>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
        <p:nvSpPr>
          <p:cNvPr id="9" name="Rectangle 12"/>
          <p:cNvSpPr>
            <a:spLocks noChangeArrowheads="1"/>
          </p:cNvSpPr>
          <p:nvPr/>
        </p:nvSpPr>
        <p:spPr bwMode="auto">
          <a:xfrm>
            <a:off x="-753533" y="2415835"/>
            <a:ext cx="246286" cy="49244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n-US" sz="2400" kern="0">
              <a:solidFill>
                <a:srgbClr val="000000"/>
              </a:solidFill>
              <a:latin typeface="Arial"/>
              <a:cs typeface="Arial"/>
              <a:sym typeface="Arial"/>
              <a:rtl val="0"/>
            </a:endParaRPr>
          </a:p>
        </p:txBody>
      </p:sp>
    </p:spTree>
    <p:extLst>
      <p:ext uri="{BB962C8B-B14F-4D97-AF65-F5344CB8AC3E}">
        <p14:creationId xmlns:p14="http://schemas.microsoft.com/office/powerpoint/2010/main" val="38077294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Lead Corrosion Experiment</a:t>
            </a:r>
            <a:endParaRPr lang="en-US" dirty="0"/>
          </a:p>
        </p:txBody>
      </p:sp>
      <p:sp>
        <p:nvSpPr>
          <p:cNvPr id="4" name="AutoShape 2" descr="Inline image 1"/>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121920" tIns="60960" rIns="121920" bIns="60960" numCol="1" anchor="t" anchorCtr="0" compatLnSpc="1">
            <a:prstTxWarp prst="textNoShape">
              <a:avLst/>
            </a:prstTxWarp>
          </a:bodyPr>
          <a:lstStyle/>
          <a:p>
            <a:pPr defTabSz="1219170"/>
            <a:endParaRPr lang="en-US" sz="2400" kern="0">
              <a:solidFill>
                <a:srgbClr val="000000"/>
              </a:solidFill>
              <a:latin typeface="Arial"/>
              <a:cs typeface="Arial"/>
              <a:sym typeface="Arial"/>
              <a:rtl val="0"/>
            </a:endParaRPr>
          </a:p>
        </p:txBody>
      </p:sp>
      <p:pic>
        <p:nvPicPr>
          <p:cNvPr id="1030" name="Picture 6" descr="http://i0.wp.com/flintwaterstudy.org/wp-content/uploads/2015/09/Fig-1-Comparison-e14411736428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13833" y="1503795"/>
            <a:ext cx="4190395" cy="5261072"/>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1008746" y="2466697"/>
            <a:ext cx="1048685" cy="584775"/>
          </a:xfrm>
          <a:prstGeom prst="rect">
            <a:avLst/>
          </a:prstGeom>
          <a:solidFill>
            <a:schemeClr val="bg1"/>
          </a:solidFill>
        </p:spPr>
        <p:txBody>
          <a:bodyPr wrap="none" lIns="91440" tIns="45720" rIns="91440" bIns="45720" rtlCol="0">
            <a:spAutoFit/>
          </a:bodyPr>
          <a:lstStyle/>
          <a:p>
            <a:pPr defTabSz="1219170"/>
            <a:r>
              <a:rPr lang="en-US" sz="3200" b="1" kern="0" dirty="0">
                <a:solidFill>
                  <a:srgbClr val="000000"/>
                </a:solidFill>
                <a:latin typeface="Arial"/>
                <a:cs typeface="Arial"/>
                <a:sym typeface="Arial"/>
                <a:rtl val="0"/>
              </a:rPr>
              <a:t>Flint</a:t>
            </a:r>
          </a:p>
        </p:txBody>
      </p:sp>
      <p:sp>
        <p:nvSpPr>
          <p:cNvPr id="22" name="TextBox 21"/>
          <p:cNvSpPr txBox="1"/>
          <p:nvPr/>
        </p:nvSpPr>
        <p:spPr>
          <a:xfrm>
            <a:off x="3121921" y="2466697"/>
            <a:ext cx="1505540" cy="584775"/>
          </a:xfrm>
          <a:prstGeom prst="rect">
            <a:avLst/>
          </a:prstGeom>
          <a:solidFill>
            <a:schemeClr val="bg1"/>
          </a:solidFill>
        </p:spPr>
        <p:txBody>
          <a:bodyPr wrap="none" lIns="91440" tIns="45720" rIns="91440" bIns="45720" rtlCol="0">
            <a:spAutoFit/>
          </a:bodyPr>
          <a:lstStyle/>
          <a:p>
            <a:pPr defTabSz="1219170"/>
            <a:r>
              <a:rPr lang="en-US" sz="3200" b="1" kern="0" dirty="0">
                <a:solidFill>
                  <a:srgbClr val="000000"/>
                </a:solidFill>
                <a:latin typeface="Arial"/>
                <a:cs typeface="Arial"/>
                <a:sym typeface="Arial"/>
                <a:rtl val="0"/>
              </a:rPr>
              <a:t>Detroit</a:t>
            </a:r>
          </a:p>
        </p:txBody>
      </p:sp>
      <p:pic>
        <p:nvPicPr>
          <p:cNvPr id="8" name="Picture 7"/>
          <p:cNvPicPr/>
          <p:nvPr/>
        </p:nvPicPr>
        <p:blipFill>
          <a:blip r:embed="rId4" cstate="email">
            <a:extLst>
              <a:ext uri="{28A0092B-C50C-407E-A947-70E740481C1C}">
                <a14:useLocalDpi xmlns:a14="http://schemas.microsoft.com/office/drawing/2010/main" val="0"/>
              </a:ext>
            </a:extLst>
          </a:blip>
          <a:stretch>
            <a:fillRect/>
          </a:stretch>
        </p:blipFill>
        <p:spPr>
          <a:xfrm>
            <a:off x="5199141" y="1909484"/>
            <a:ext cx="6787510" cy="4298171"/>
          </a:xfrm>
          <a:prstGeom prst="rect">
            <a:avLst/>
          </a:prstGeom>
        </p:spPr>
      </p:pic>
    </p:spTree>
    <p:extLst>
      <p:ext uri="{BB962C8B-B14F-4D97-AF65-F5344CB8AC3E}">
        <p14:creationId xmlns:p14="http://schemas.microsoft.com/office/powerpoint/2010/main" val="3316343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eiss 1 - Apparatu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9851" y="2470794"/>
            <a:ext cx="5280607" cy="4006207"/>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Weiss 8 - R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6" t="7196" r="1094"/>
          <a:stretch/>
        </p:blipFill>
        <p:spPr bwMode="auto">
          <a:xfrm>
            <a:off x="4953000" y="1964026"/>
            <a:ext cx="7239000" cy="474726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9853" y="582026"/>
            <a:ext cx="11360799" cy="763599"/>
          </a:xfrm>
        </p:spPr>
        <p:txBody>
          <a:bodyPr>
            <a:normAutofit/>
          </a:bodyPr>
          <a:lstStyle/>
          <a:p>
            <a:r>
              <a:rPr lang="en-US" dirty="0" smtClean="0"/>
              <a:t>Lead Corrosion Experiment  </a:t>
            </a:r>
            <a:endParaRPr lang="en-US" dirty="0"/>
          </a:p>
        </p:txBody>
      </p:sp>
      <p:sp>
        <p:nvSpPr>
          <p:cNvPr id="4" name="TextBox 3"/>
          <p:cNvSpPr txBox="1"/>
          <p:nvPr/>
        </p:nvSpPr>
        <p:spPr>
          <a:xfrm>
            <a:off x="99333" y="1525588"/>
            <a:ext cx="9610323" cy="584775"/>
          </a:xfrm>
          <a:prstGeom prst="rect">
            <a:avLst/>
          </a:prstGeom>
          <a:noFill/>
        </p:spPr>
        <p:txBody>
          <a:bodyPr wrap="none" lIns="91440" tIns="45720" rIns="91440" bIns="4572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Arial"/>
                <a:sym typeface="Arial"/>
                <a:rtl val="0"/>
              </a:rPr>
              <a:t>Ms. Weiss’ class at City School, Grand Blanc, MI</a:t>
            </a:r>
          </a:p>
        </p:txBody>
      </p:sp>
      <p:sp>
        <p:nvSpPr>
          <p:cNvPr id="3" name="TextBox 2"/>
          <p:cNvSpPr txBox="1"/>
          <p:nvPr/>
        </p:nvSpPr>
        <p:spPr>
          <a:xfrm>
            <a:off x="6469381" y="2256702"/>
            <a:ext cx="4163950" cy="1384995"/>
          </a:xfrm>
          <a:prstGeom prst="rect">
            <a:avLst/>
          </a:prstGeom>
          <a:solidFill>
            <a:schemeClr val="bg1"/>
          </a:solidFill>
        </p:spPr>
        <p:txBody>
          <a:bodyPr wrap="square" lIns="91440" tIns="45720" rIns="91440" bIns="4572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FF0000"/>
                </a:solidFill>
                <a:effectLst/>
                <a:uLnTx/>
                <a:uFillTx/>
                <a:latin typeface="Arial"/>
                <a:ea typeface="+mn-ea"/>
                <a:cs typeface="Arial"/>
                <a:sym typeface="Arial"/>
                <a:rtl val="0"/>
              </a:rPr>
              <a:t>Flint </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tl val="0"/>
              </a:rPr>
              <a:t>water was always </a:t>
            </a:r>
            <a:r>
              <a:rPr kumimoji="0" lang="en-US" sz="2800" b="1" i="0" u="none" strike="noStrike" kern="0" cap="none" spc="0" normalizeH="0" baseline="0" noProof="0" dirty="0" smtClean="0">
                <a:ln>
                  <a:noFill/>
                </a:ln>
                <a:solidFill>
                  <a:srgbClr val="000000"/>
                </a:solidFill>
                <a:effectLst/>
                <a:uLnTx/>
                <a:uFillTx/>
                <a:latin typeface="Arial"/>
                <a:ea typeface="+mn-ea"/>
                <a:cs typeface="Arial"/>
                <a:sym typeface="Arial"/>
                <a:rtl val="0"/>
              </a:rPr>
              <a:t>MORE corrosive </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tl val="0"/>
              </a:rPr>
              <a:t>than </a:t>
            </a:r>
            <a:r>
              <a:rPr kumimoji="0" lang="en-US" sz="2800" b="1" i="0" u="none" strike="noStrike" kern="0" cap="none" spc="0" normalizeH="0" baseline="0" noProof="0" dirty="0" smtClean="0">
                <a:ln>
                  <a:noFill/>
                </a:ln>
                <a:solidFill>
                  <a:srgbClr val="0070C0"/>
                </a:solidFill>
                <a:effectLst/>
                <a:uLnTx/>
                <a:uFillTx/>
                <a:latin typeface="Arial"/>
                <a:ea typeface="+mn-ea"/>
                <a:cs typeface="Arial"/>
                <a:sym typeface="Arial"/>
                <a:rtl val="0"/>
              </a:rPr>
              <a:t>Detroit</a:t>
            </a: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tl val="0"/>
              </a:rPr>
              <a:t> </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tl val="0"/>
              </a:rPr>
              <a:t>water</a:t>
            </a:r>
          </a:p>
        </p:txBody>
      </p:sp>
    </p:spTree>
    <p:extLst>
      <p:ext uri="{BB962C8B-B14F-4D97-AF65-F5344CB8AC3E}">
        <p14:creationId xmlns:p14="http://schemas.microsoft.com/office/powerpoint/2010/main" val="5889596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799953" y="2368138"/>
            <a:ext cx="4392048" cy="954107"/>
          </a:xfrm>
          <a:prstGeom prst="rect">
            <a:avLst/>
          </a:prstGeom>
          <a:noFill/>
        </p:spPr>
        <p:txBody>
          <a:bodyPr wrap="square" lIns="91440" tIns="45720" rIns="91440" bIns="45720" rtlCol="0">
            <a:spAutoFit/>
          </a:bodyPr>
          <a:lstStyle/>
          <a:p>
            <a:pPr defTabSz="1219170"/>
            <a:r>
              <a:rPr lang="en-US" sz="2800" kern="0" dirty="0">
                <a:solidFill>
                  <a:srgbClr val="000000"/>
                </a:solidFill>
                <a:latin typeface="Arial"/>
                <a:cs typeface="Arial"/>
                <a:sym typeface="Arial"/>
                <a:rtl val="0"/>
              </a:rPr>
              <a:t>Drew: “…Flint water is </a:t>
            </a:r>
            <a:r>
              <a:rPr lang="en-US" sz="2800" b="1" kern="0" dirty="0">
                <a:solidFill>
                  <a:srgbClr val="000000"/>
                </a:solidFill>
                <a:latin typeface="Arial"/>
                <a:cs typeface="Arial"/>
                <a:sym typeface="Arial"/>
                <a:rtl val="0"/>
              </a:rPr>
              <a:t>DISGUSTING</a:t>
            </a:r>
            <a:r>
              <a:rPr lang="en-US" sz="2800" kern="0" dirty="0">
                <a:solidFill>
                  <a:srgbClr val="000000"/>
                </a:solidFill>
                <a:latin typeface="Arial"/>
                <a:cs typeface="Arial"/>
                <a:sym typeface="Arial"/>
                <a:rtl val="0"/>
              </a:rPr>
              <a:t>!”</a:t>
            </a:r>
          </a:p>
        </p:txBody>
      </p:sp>
      <p:sp>
        <p:nvSpPr>
          <p:cNvPr id="6" name="Rectangle 5"/>
          <p:cNvSpPr/>
          <p:nvPr/>
        </p:nvSpPr>
        <p:spPr>
          <a:xfrm>
            <a:off x="6520575" y="6147388"/>
            <a:ext cx="5203669" cy="523220"/>
          </a:xfrm>
          <a:prstGeom prst="rect">
            <a:avLst/>
          </a:prstGeom>
        </p:spPr>
        <p:txBody>
          <a:bodyPr wrap="none" lIns="91440" tIns="45720" rIns="91440" bIns="45720">
            <a:spAutoFit/>
          </a:bodyPr>
          <a:lstStyle/>
          <a:p>
            <a:pPr defTabSz="1219170"/>
            <a:r>
              <a:rPr lang="en-US" sz="2800" kern="0" dirty="0">
                <a:solidFill>
                  <a:srgbClr val="000000"/>
                </a:solidFill>
                <a:latin typeface="Arial"/>
                <a:cs typeface="Arial"/>
                <a:sym typeface="Arial"/>
                <a:rtl val="0"/>
              </a:rPr>
              <a:t>Ridley: “Flint = </a:t>
            </a:r>
            <a:r>
              <a:rPr lang="en-US" sz="2800" b="1" kern="0" dirty="0">
                <a:solidFill>
                  <a:srgbClr val="000000"/>
                </a:solidFill>
                <a:latin typeface="Arial"/>
                <a:cs typeface="Arial"/>
                <a:sym typeface="Arial"/>
                <a:rtl val="0"/>
              </a:rPr>
              <a:t>SNOW GLOBE</a:t>
            </a:r>
            <a:r>
              <a:rPr lang="en-US" sz="2800" kern="0" dirty="0">
                <a:solidFill>
                  <a:srgbClr val="000000"/>
                </a:solidFill>
                <a:latin typeface="Arial"/>
                <a:cs typeface="Arial"/>
                <a:sym typeface="Arial"/>
                <a:rtl val="0"/>
              </a:rPr>
              <a:t>”</a:t>
            </a:r>
          </a:p>
        </p:txBody>
      </p:sp>
      <p:sp>
        <p:nvSpPr>
          <p:cNvPr id="7" name="Rectangle 6"/>
          <p:cNvSpPr/>
          <p:nvPr/>
        </p:nvSpPr>
        <p:spPr>
          <a:xfrm>
            <a:off x="7745362" y="3753134"/>
            <a:ext cx="4130040" cy="1384995"/>
          </a:xfrm>
          <a:prstGeom prst="rect">
            <a:avLst/>
          </a:prstGeom>
        </p:spPr>
        <p:txBody>
          <a:bodyPr wrap="square" lIns="91440" tIns="45720" rIns="91440" bIns="45720">
            <a:spAutoFit/>
          </a:bodyPr>
          <a:lstStyle/>
          <a:p>
            <a:pPr algn="r" defTabSz="1219170"/>
            <a:r>
              <a:rPr lang="en-US" sz="2800" kern="0" dirty="0">
                <a:solidFill>
                  <a:srgbClr val="000000"/>
                </a:solidFill>
                <a:latin typeface="Arial"/>
                <a:cs typeface="Arial"/>
                <a:sym typeface="Arial"/>
                <a:rtl val="0"/>
              </a:rPr>
              <a:t>Sophia: “…the Flint water looks bad and </a:t>
            </a:r>
            <a:r>
              <a:rPr lang="en-US" sz="2800" b="1" kern="0" dirty="0">
                <a:solidFill>
                  <a:srgbClr val="000000"/>
                </a:solidFill>
                <a:latin typeface="Arial"/>
                <a:cs typeface="Arial"/>
                <a:sym typeface="Arial"/>
                <a:rtl val="0"/>
              </a:rPr>
              <a:t>unhealthy</a:t>
            </a:r>
            <a:r>
              <a:rPr lang="en-US" sz="2800" kern="0" dirty="0">
                <a:solidFill>
                  <a:srgbClr val="000000"/>
                </a:solidFill>
                <a:latin typeface="Arial"/>
                <a:cs typeface="Arial"/>
                <a:sym typeface="Arial"/>
                <a:rtl val="0"/>
              </a:rPr>
              <a:t> to drink…”</a:t>
            </a:r>
          </a:p>
        </p:txBody>
      </p:sp>
      <p:sp>
        <p:nvSpPr>
          <p:cNvPr id="8" name="Rectangle 7"/>
          <p:cNvSpPr/>
          <p:nvPr/>
        </p:nvSpPr>
        <p:spPr>
          <a:xfrm>
            <a:off x="158582" y="983142"/>
            <a:ext cx="11898319" cy="954107"/>
          </a:xfrm>
          <a:prstGeom prst="rect">
            <a:avLst/>
          </a:prstGeom>
        </p:spPr>
        <p:txBody>
          <a:bodyPr wrap="square" lIns="91440" tIns="45720" rIns="91440" bIns="45720">
            <a:spAutoFit/>
          </a:bodyPr>
          <a:lstStyle/>
          <a:p>
            <a:pPr algn="r" defTabSz="1219170"/>
            <a:r>
              <a:rPr lang="en-US" sz="2800" kern="0" dirty="0">
                <a:solidFill>
                  <a:srgbClr val="000000"/>
                </a:solidFill>
                <a:latin typeface="Arial"/>
                <a:cs typeface="Arial"/>
                <a:sym typeface="Arial"/>
                <a:rtl val="0"/>
              </a:rPr>
              <a:t>“Flint looks like a </a:t>
            </a:r>
            <a:r>
              <a:rPr lang="en-US" sz="2800" b="1" kern="0" dirty="0">
                <a:solidFill>
                  <a:srgbClr val="000000"/>
                </a:solidFill>
                <a:latin typeface="Arial"/>
                <a:cs typeface="Arial"/>
                <a:sym typeface="Arial"/>
                <a:rtl val="0"/>
              </a:rPr>
              <a:t>snow globe </a:t>
            </a:r>
            <a:r>
              <a:rPr lang="en-US" sz="2800" kern="0" dirty="0">
                <a:solidFill>
                  <a:srgbClr val="000000"/>
                </a:solidFill>
                <a:latin typeface="Arial"/>
                <a:cs typeface="Arial"/>
                <a:sym typeface="Arial"/>
                <a:rtl val="0"/>
              </a:rPr>
              <a:t>and Detroit looks like nothing barely happened</a:t>
            </a:r>
            <a:r>
              <a:rPr lang="en-US" sz="2800" kern="0" dirty="0" smtClean="0">
                <a:solidFill>
                  <a:srgbClr val="000000"/>
                </a:solidFill>
                <a:latin typeface="Arial"/>
                <a:cs typeface="Arial"/>
                <a:sym typeface="Arial"/>
                <a:rtl val="0"/>
              </a:rPr>
              <a:t>” -</a:t>
            </a:r>
            <a:r>
              <a:rPr lang="en-US" sz="2800" kern="0" dirty="0">
                <a:solidFill>
                  <a:srgbClr val="000000"/>
                </a:solidFill>
                <a:latin typeface="Arial"/>
                <a:cs typeface="Arial"/>
                <a:sym typeface="Arial"/>
                <a:rtl val="0"/>
              </a:rPr>
              <a:t>Caroline</a:t>
            </a:r>
          </a:p>
        </p:txBody>
      </p:sp>
      <p:sp>
        <p:nvSpPr>
          <p:cNvPr id="9" name="TextBox 8"/>
          <p:cNvSpPr txBox="1"/>
          <p:nvPr/>
        </p:nvSpPr>
        <p:spPr>
          <a:xfrm>
            <a:off x="0" y="259865"/>
            <a:ext cx="4440639" cy="584775"/>
          </a:xfrm>
          <a:prstGeom prst="rect">
            <a:avLst/>
          </a:prstGeom>
          <a:noFill/>
        </p:spPr>
        <p:txBody>
          <a:bodyPr wrap="none" lIns="91440" tIns="45720" rIns="91440" bIns="45720"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rgbClr val="000000"/>
                </a:solidFill>
                <a:effectLst/>
                <a:uLnTx/>
                <a:uFillTx/>
                <a:latin typeface="Arial"/>
                <a:ea typeface="+mn-ea"/>
                <a:cs typeface="Arial"/>
                <a:sym typeface="Arial"/>
                <a:rtl val="0"/>
              </a:rPr>
              <a:t>Student Observations</a:t>
            </a:r>
            <a:endParaRPr kumimoji="0" lang="en-US" sz="3200" b="1" i="0" u="none" strike="noStrike" kern="0" cap="none" spc="0" normalizeH="0" baseline="0" noProof="0" dirty="0">
              <a:ln>
                <a:noFill/>
              </a:ln>
              <a:solidFill>
                <a:srgbClr val="000000"/>
              </a:solidFill>
              <a:effectLst/>
              <a:uLnTx/>
              <a:uFillTx/>
              <a:latin typeface="Arial"/>
              <a:ea typeface="+mn-ea"/>
              <a:cs typeface="Arial"/>
              <a:sym typeface="Arial"/>
              <a:rtl val="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2017587"/>
            <a:ext cx="7632938" cy="4144591"/>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16724137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mediad.publicbroadcasting.net/p/michigan/files/styles/medium/public/201512/potpurri091515_055.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63" y="489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0" y="6457890"/>
            <a:ext cx="4572000" cy="400110"/>
          </a:xfrm>
          <a:prstGeom prst="rect">
            <a:avLst/>
          </a:prstGeom>
        </p:spPr>
        <p:txBody>
          <a:bodyPr>
            <a:spAutoFit/>
          </a:bodyPr>
          <a:lstStyle/>
          <a:p>
            <a:r>
              <a:rPr lang="en-US" sz="1000" dirty="0">
                <a:solidFill>
                  <a:schemeClr val="bg1"/>
                </a:solidFill>
              </a:rPr>
              <a:t>http://mediad.publicbroadcasting.net/p/michigan/files/styles/medium/public/201512/potpurri091515_055.jpg</a:t>
            </a:r>
          </a:p>
        </p:txBody>
      </p:sp>
      <p:pic>
        <p:nvPicPr>
          <p:cNvPr id="5" name="Picture 4"/>
          <p:cNvPicPr/>
          <p:nvPr/>
        </p:nvPicPr>
        <p:blipFill>
          <a:blip r:embed="rId4" cstate="email">
            <a:extLst>
              <a:ext uri="{28A0092B-C50C-407E-A947-70E740481C1C}">
                <a14:useLocalDpi xmlns:a14="http://schemas.microsoft.com/office/drawing/2010/main" val="0"/>
              </a:ext>
            </a:extLst>
          </a:blip>
          <a:stretch>
            <a:fillRect/>
          </a:stretch>
        </p:blipFill>
        <p:spPr>
          <a:xfrm>
            <a:off x="7109926" y="0"/>
            <a:ext cx="5082073" cy="3689017"/>
          </a:xfrm>
          <a:prstGeom prst="rect">
            <a:avLst/>
          </a:prstGeom>
        </p:spPr>
      </p:pic>
      <p:sp>
        <p:nvSpPr>
          <p:cNvPr id="3" name="TextBox 2"/>
          <p:cNvSpPr txBox="1"/>
          <p:nvPr/>
        </p:nvSpPr>
        <p:spPr>
          <a:xfrm>
            <a:off x="9293264" y="3977879"/>
            <a:ext cx="2749471" cy="1754326"/>
          </a:xfrm>
          <a:prstGeom prst="rect">
            <a:avLst/>
          </a:prstGeom>
          <a:noFill/>
        </p:spPr>
        <p:txBody>
          <a:bodyPr wrap="none" rtlCol="0">
            <a:spAutoFit/>
          </a:bodyPr>
          <a:lstStyle/>
          <a:p>
            <a:r>
              <a:rPr lang="en-US" sz="3600" dirty="0" smtClean="0"/>
              <a:t>Iron</a:t>
            </a:r>
          </a:p>
          <a:p>
            <a:r>
              <a:rPr lang="en-US" sz="3600" dirty="0" smtClean="0"/>
              <a:t>Corrosion</a:t>
            </a:r>
          </a:p>
          <a:p>
            <a:r>
              <a:rPr lang="en-US" sz="3600" dirty="0" smtClean="0"/>
              <a:t>Experiments</a:t>
            </a:r>
            <a:endParaRPr lang="en-US" sz="3600" dirty="0"/>
          </a:p>
        </p:txBody>
      </p:sp>
    </p:spTree>
    <p:extLst>
      <p:ext uri="{BB962C8B-B14F-4D97-AF65-F5344CB8AC3E}">
        <p14:creationId xmlns:p14="http://schemas.microsoft.com/office/powerpoint/2010/main" val="35853053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1225826" y="-14097"/>
            <a:ext cx="9144000" cy="6858000"/>
          </a:xfrm>
        </p:spPr>
      </p:pic>
      <p:sp>
        <p:nvSpPr>
          <p:cNvPr id="3" name="TextBox 2"/>
          <p:cNvSpPr txBox="1"/>
          <p:nvPr/>
        </p:nvSpPr>
        <p:spPr>
          <a:xfrm>
            <a:off x="3439886" y="1366834"/>
            <a:ext cx="2583528" cy="584775"/>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3200" dirty="0"/>
              <a:t>Detroit Water</a:t>
            </a:r>
          </a:p>
        </p:txBody>
      </p:sp>
      <p:sp>
        <p:nvSpPr>
          <p:cNvPr id="5" name="TextBox 4"/>
          <p:cNvSpPr txBox="1"/>
          <p:nvPr/>
        </p:nvSpPr>
        <p:spPr>
          <a:xfrm>
            <a:off x="6271445" y="5181602"/>
            <a:ext cx="2150717" cy="584775"/>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3200" dirty="0"/>
              <a:t>Flint Water</a:t>
            </a:r>
          </a:p>
        </p:txBody>
      </p:sp>
      <p:sp>
        <p:nvSpPr>
          <p:cNvPr id="6" name="TextBox 5"/>
          <p:cNvSpPr txBox="1"/>
          <p:nvPr/>
        </p:nvSpPr>
        <p:spPr>
          <a:xfrm>
            <a:off x="6303633" y="6197572"/>
            <a:ext cx="4237057" cy="646331"/>
          </a:xfrm>
          <a:prstGeom prst="rect">
            <a:avLst/>
          </a:prstGeom>
          <a:noFill/>
        </p:spPr>
        <p:txBody>
          <a:bodyPr wrap="none" rtlCol="0">
            <a:spAutoFit/>
          </a:bodyPr>
          <a:lstStyle/>
          <a:p>
            <a:r>
              <a:rPr lang="en-US" sz="3600" dirty="0" smtClean="0"/>
              <a:t>9X more Fe release</a:t>
            </a:r>
            <a:endParaRPr lang="en-US" sz="3600" dirty="0"/>
          </a:p>
        </p:txBody>
      </p:sp>
    </p:spTree>
    <p:extLst>
      <p:ext uri="{BB962C8B-B14F-4D97-AF65-F5344CB8AC3E}">
        <p14:creationId xmlns:p14="http://schemas.microsoft.com/office/powerpoint/2010/main" val="38381124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7016151"/>
          </a:xfrm>
        </p:spPr>
      </p:pic>
    </p:spTree>
    <p:extLst>
      <p:ext uri="{BB962C8B-B14F-4D97-AF65-F5344CB8AC3E}">
        <p14:creationId xmlns:p14="http://schemas.microsoft.com/office/powerpoint/2010/main" val="25369731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419100" y="0"/>
            <a:ext cx="11353800" cy="4511576"/>
          </a:xfrm>
        </p:spPr>
      </p:pic>
      <p:sp>
        <p:nvSpPr>
          <p:cNvPr id="5" name="Rectangle 4"/>
          <p:cNvSpPr/>
          <p:nvPr/>
        </p:nvSpPr>
        <p:spPr>
          <a:xfrm>
            <a:off x="96417" y="4586220"/>
            <a:ext cx="12039600" cy="2308324"/>
          </a:xfrm>
          <a:prstGeom prst="rect">
            <a:avLst/>
          </a:prstGeom>
        </p:spPr>
        <p:txBody>
          <a:bodyPr wrap="square">
            <a:spAutoFit/>
          </a:bodyPr>
          <a:lstStyle/>
          <a:p>
            <a:r>
              <a:rPr lang="en-US" u="sng" dirty="0" smtClean="0"/>
              <a:t>Undergrads</a:t>
            </a:r>
            <a:r>
              <a:rPr lang="en-US" dirty="0" smtClean="0"/>
              <a:t>: </a:t>
            </a:r>
            <a:r>
              <a:rPr lang="en-US" dirty="0"/>
              <a:t>Madeleine </a:t>
            </a:r>
            <a:r>
              <a:rPr lang="en-US" b="1" dirty="0" err="1"/>
              <a:t>Brouse</a:t>
            </a:r>
            <a:r>
              <a:rPr lang="en-US" dirty="0"/>
              <a:t>, Margaret </a:t>
            </a:r>
            <a:r>
              <a:rPr lang="en-US" b="1" dirty="0" err="1"/>
              <a:t>Carolan</a:t>
            </a:r>
            <a:r>
              <a:rPr lang="en-US" dirty="0"/>
              <a:t>, Sara </a:t>
            </a:r>
            <a:r>
              <a:rPr lang="en-US" b="1" dirty="0" err="1"/>
              <a:t>Chergaoui</a:t>
            </a:r>
            <a:r>
              <a:rPr lang="en-US" dirty="0"/>
              <a:t>, Matthew </a:t>
            </a:r>
            <a:r>
              <a:rPr lang="en-US" b="1" dirty="0" err="1"/>
              <a:t>Dowdle</a:t>
            </a:r>
            <a:r>
              <a:rPr lang="en-US" dirty="0"/>
              <a:t>, Kim </a:t>
            </a:r>
            <a:r>
              <a:rPr lang="en-US" b="1" dirty="0"/>
              <a:t>Hughes</a:t>
            </a:r>
            <a:r>
              <a:rPr lang="en-US" dirty="0"/>
              <a:t>, Rebecca </a:t>
            </a:r>
            <a:r>
              <a:rPr lang="en-US" b="1" dirty="0"/>
              <a:t>Jones</a:t>
            </a:r>
            <a:r>
              <a:rPr lang="en-US" dirty="0"/>
              <a:t>, </a:t>
            </a:r>
            <a:r>
              <a:rPr lang="en-US" dirty="0" smtClean="0"/>
              <a:t>Philip </a:t>
            </a:r>
            <a:r>
              <a:rPr lang="en-US" b="1" dirty="0" smtClean="0"/>
              <a:t>Smith</a:t>
            </a:r>
            <a:r>
              <a:rPr lang="en-US" dirty="0" smtClean="0"/>
              <a:t>, Alison </a:t>
            </a:r>
            <a:r>
              <a:rPr lang="en-US" b="1" dirty="0"/>
              <a:t>Vick</a:t>
            </a:r>
            <a:endParaRPr lang="en-US" dirty="0"/>
          </a:p>
          <a:p>
            <a:r>
              <a:rPr lang="en-US" u="sng" dirty="0"/>
              <a:t>Graduate Students</a:t>
            </a:r>
            <a:r>
              <a:rPr lang="en-US" dirty="0"/>
              <a:t>: </a:t>
            </a:r>
            <a:r>
              <a:rPr lang="en-US" dirty="0" smtClean="0"/>
              <a:t>Taylor </a:t>
            </a:r>
            <a:r>
              <a:rPr lang="en-US" b="1" dirty="0" smtClean="0"/>
              <a:t>Bradley</a:t>
            </a:r>
            <a:r>
              <a:rPr lang="en-US" dirty="0" smtClean="0"/>
              <a:t>, Christina </a:t>
            </a:r>
            <a:r>
              <a:rPr lang="en-US" b="1" dirty="0"/>
              <a:t>Devine</a:t>
            </a:r>
            <a:r>
              <a:rPr lang="en-US" dirty="0"/>
              <a:t>, Emily </a:t>
            </a:r>
            <a:r>
              <a:rPr lang="en-US" b="1" dirty="0"/>
              <a:t>Garner</a:t>
            </a:r>
            <a:r>
              <a:rPr lang="en-US" dirty="0"/>
              <a:t>, Catherine </a:t>
            </a:r>
            <a:r>
              <a:rPr lang="en-US" b="1" dirty="0"/>
              <a:t>Grey</a:t>
            </a:r>
            <a:r>
              <a:rPr lang="en-US" dirty="0"/>
              <a:t>, Pan </a:t>
            </a:r>
            <a:r>
              <a:rPr lang="en-US" b="1" dirty="0"/>
              <a:t>Ji</a:t>
            </a:r>
            <a:r>
              <a:rPr lang="en-US" dirty="0"/>
              <a:t>, Anurag </a:t>
            </a:r>
            <a:r>
              <a:rPr lang="en-US" b="1" dirty="0"/>
              <a:t>Mantha</a:t>
            </a:r>
            <a:r>
              <a:rPr lang="en-US" dirty="0"/>
              <a:t>, Rebekah </a:t>
            </a:r>
            <a:r>
              <a:rPr lang="en-US" b="1" dirty="0"/>
              <a:t>Martin</a:t>
            </a:r>
            <a:r>
              <a:rPr lang="en-US" dirty="0"/>
              <a:t>, Jake </a:t>
            </a:r>
            <a:r>
              <a:rPr lang="en-US" b="1" dirty="0"/>
              <a:t>Metch</a:t>
            </a:r>
            <a:r>
              <a:rPr lang="en-US" dirty="0"/>
              <a:t>, Victoria </a:t>
            </a:r>
            <a:r>
              <a:rPr lang="en-US" b="1" dirty="0"/>
              <a:t>Nystrom</a:t>
            </a:r>
            <a:r>
              <a:rPr lang="en-US" dirty="0"/>
              <a:t>, Colin </a:t>
            </a:r>
            <a:r>
              <a:rPr lang="en-US" b="1" dirty="0"/>
              <a:t>Richards</a:t>
            </a:r>
            <a:r>
              <a:rPr lang="en-US" dirty="0"/>
              <a:t>, William </a:t>
            </a:r>
            <a:r>
              <a:rPr lang="en-US" b="1" dirty="0"/>
              <a:t>Rhoads</a:t>
            </a:r>
            <a:r>
              <a:rPr lang="en-US" dirty="0"/>
              <a:t>, Siddhartha </a:t>
            </a:r>
            <a:r>
              <a:rPr lang="en-US" b="1" dirty="0"/>
              <a:t>Roy</a:t>
            </a:r>
            <a:r>
              <a:rPr lang="en-US" dirty="0"/>
              <a:t>, Laurel </a:t>
            </a:r>
            <a:r>
              <a:rPr lang="en-US" b="1" dirty="0"/>
              <a:t>Strom</a:t>
            </a:r>
            <a:r>
              <a:rPr lang="en-US" dirty="0"/>
              <a:t>, Owen </a:t>
            </a:r>
            <a:r>
              <a:rPr lang="en-US" b="1" dirty="0"/>
              <a:t>Strom</a:t>
            </a:r>
            <a:r>
              <a:rPr lang="en-US" dirty="0"/>
              <a:t>, Min </a:t>
            </a:r>
            <a:r>
              <a:rPr lang="en-US" b="1" dirty="0"/>
              <a:t>Tang</a:t>
            </a:r>
            <a:r>
              <a:rPr lang="en-US" dirty="0"/>
              <a:t>, Ni “Joyce” </a:t>
            </a:r>
            <a:r>
              <a:rPr lang="en-US" b="1" dirty="0"/>
              <a:t>Zhu</a:t>
            </a:r>
            <a:endParaRPr lang="en-US" dirty="0"/>
          </a:p>
          <a:p>
            <a:r>
              <a:rPr lang="en-US" u="sng" dirty="0"/>
              <a:t>Research Scientists</a:t>
            </a:r>
            <a:r>
              <a:rPr lang="en-US" dirty="0"/>
              <a:t>: </a:t>
            </a:r>
            <a:r>
              <a:rPr lang="en-US" dirty="0" smtClean="0"/>
              <a:t>Brandi </a:t>
            </a:r>
            <a:r>
              <a:rPr lang="en-US" b="1" dirty="0"/>
              <a:t>Clark</a:t>
            </a:r>
            <a:r>
              <a:rPr lang="en-US" dirty="0"/>
              <a:t>, </a:t>
            </a:r>
            <a:r>
              <a:rPr lang="en-US" dirty="0" err="1"/>
              <a:t>Dongjuan</a:t>
            </a:r>
            <a:r>
              <a:rPr lang="en-US" dirty="0"/>
              <a:t> </a:t>
            </a:r>
            <a:r>
              <a:rPr lang="en-US" b="1" dirty="0"/>
              <a:t>Dai</a:t>
            </a:r>
            <a:r>
              <a:rPr lang="en-US" dirty="0"/>
              <a:t>, Sheldon </a:t>
            </a:r>
            <a:r>
              <a:rPr lang="en-US" b="1" dirty="0"/>
              <a:t>Masters</a:t>
            </a:r>
            <a:r>
              <a:rPr lang="en-US" dirty="0"/>
              <a:t>, Jeffrey </a:t>
            </a:r>
            <a:r>
              <a:rPr lang="en-US" b="1" dirty="0"/>
              <a:t>Parks</a:t>
            </a:r>
            <a:r>
              <a:rPr lang="en-US" dirty="0"/>
              <a:t>, Kelsey </a:t>
            </a:r>
            <a:r>
              <a:rPr lang="en-US" b="1" dirty="0"/>
              <a:t>Pieper</a:t>
            </a:r>
            <a:r>
              <a:rPr lang="en-US" dirty="0"/>
              <a:t>, David “Otto” </a:t>
            </a:r>
            <a:r>
              <a:rPr lang="en-US" b="1" dirty="0" err="1"/>
              <a:t>Schwake</a:t>
            </a:r>
            <a:r>
              <a:rPr lang="en-US" dirty="0"/>
              <a:t>, Fei </a:t>
            </a:r>
            <a:r>
              <a:rPr lang="en-US" b="1" dirty="0"/>
              <a:t>Wang</a:t>
            </a:r>
            <a:endParaRPr lang="en-US" dirty="0"/>
          </a:p>
          <a:p>
            <a:r>
              <a:rPr lang="en-US" u="sng" dirty="0"/>
              <a:t>Staff</a:t>
            </a:r>
            <a:r>
              <a:rPr lang="en-US" dirty="0"/>
              <a:t>: Cassandra </a:t>
            </a:r>
            <a:r>
              <a:rPr lang="en-US" b="1" dirty="0"/>
              <a:t>Hockman</a:t>
            </a:r>
            <a:endParaRPr lang="en-US" dirty="0"/>
          </a:p>
          <a:p>
            <a:r>
              <a:rPr lang="en-US" u="sng" dirty="0"/>
              <a:t>Principal Investigators</a:t>
            </a:r>
            <a:r>
              <a:rPr lang="en-US" dirty="0"/>
              <a:t>: </a:t>
            </a:r>
            <a:r>
              <a:rPr lang="en-US" dirty="0">
                <a:hlinkClick r:id="rId4"/>
              </a:rPr>
              <a:t>Dr. Marc </a:t>
            </a:r>
            <a:r>
              <a:rPr lang="en-US" b="1" dirty="0">
                <a:hlinkClick r:id="rId4"/>
              </a:rPr>
              <a:t>Edwards</a:t>
            </a:r>
            <a:r>
              <a:rPr lang="en-US" dirty="0"/>
              <a:t>, </a:t>
            </a:r>
            <a:r>
              <a:rPr lang="en-US" dirty="0">
                <a:hlinkClick r:id="rId5"/>
              </a:rPr>
              <a:t>Dr. Amy </a:t>
            </a:r>
            <a:r>
              <a:rPr lang="en-US" b="1" dirty="0">
                <a:hlinkClick r:id="rId5"/>
              </a:rPr>
              <a:t>Pruden</a:t>
            </a:r>
            <a:r>
              <a:rPr lang="en-US" dirty="0"/>
              <a:t>, </a:t>
            </a:r>
            <a:r>
              <a:rPr lang="en-US" dirty="0">
                <a:hlinkClick r:id="rId6"/>
              </a:rPr>
              <a:t>Dr. Joseph </a:t>
            </a:r>
            <a:r>
              <a:rPr lang="en-US" b="1" dirty="0" err="1">
                <a:hlinkClick r:id="rId6"/>
              </a:rPr>
              <a:t>Falkinham</a:t>
            </a:r>
            <a:r>
              <a:rPr lang="en-US" dirty="0">
                <a:hlinkClick r:id="rId6"/>
              </a:rPr>
              <a:t> III</a:t>
            </a:r>
            <a:endParaRPr lang="en-US" dirty="0"/>
          </a:p>
        </p:txBody>
      </p:sp>
    </p:spTree>
    <p:extLst>
      <p:ext uri="{BB962C8B-B14F-4D97-AF65-F5344CB8AC3E}">
        <p14:creationId xmlns:p14="http://schemas.microsoft.com/office/powerpoint/2010/main" val="9695900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title"/>
          </p:nvPr>
        </p:nvSpPr>
        <p:spPr>
          <a:xfrm>
            <a:off x="415601" y="593367"/>
            <a:ext cx="11360799" cy="763599"/>
          </a:xfrm>
          <a:prstGeom prst="rect">
            <a:avLst/>
          </a:prstGeom>
        </p:spPr>
        <p:txBody>
          <a:bodyPr lIns="121900" tIns="121900" rIns="121900" bIns="121900" anchor="t" anchorCtr="0">
            <a:noAutofit/>
          </a:bodyPr>
          <a:lstStyle/>
          <a:p>
            <a:endParaRPr/>
          </a:p>
        </p:txBody>
      </p:sp>
      <p:sp>
        <p:nvSpPr>
          <p:cNvPr id="341" name="Shape 341"/>
          <p:cNvSpPr txBox="1">
            <a:spLocks noGrp="1"/>
          </p:cNvSpPr>
          <p:nvPr>
            <p:ph type="body" idx="1"/>
          </p:nvPr>
        </p:nvSpPr>
        <p:spPr>
          <a:xfrm>
            <a:off x="415601" y="1536633"/>
            <a:ext cx="11360799" cy="4555200"/>
          </a:xfrm>
          <a:prstGeom prst="rect">
            <a:avLst/>
          </a:prstGeom>
        </p:spPr>
        <p:txBody>
          <a:bodyPr lIns="121900" tIns="121900" rIns="121900" bIns="121900" anchor="t" anchorCtr="0">
            <a:noAutofit/>
          </a:bodyPr>
          <a:lstStyle/>
          <a:p>
            <a:endParaRPr/>
          </a:p>
        </p:txBody>
      </p:sp>
      <p:pic>
        <p:nvPicPr>
          <p:cNvPr id="342" name="Shape 342"/>
          <p:cNvPicPr preferRelativeResize="0"/>
          <p:nvPr/>
        </p:nvPicPr>
        <p:blipFill>
          <a:blip r:embed="rId3" cstate="email">
            <a:alphaModFix/>
            <a:extLst>
              <a:ext uri="{28A0092B-C50C-407E-A947-70E740481C1C}">
                <a14:useLocalDpi xmlns:a14="http://schemas.microsoft.com/office/drawing/2010/main" val="0"/>
              </a:ext>
            </a:extLst>
          </a:blip>
          <a:stretch>
            <a:fillRect/>
          </a:stretch>
        </p:blipFill>
        <p:spPr>
          <a:xfrm>
            <a:off x="1331779" y="0"/>
            <a:ext cx="9528440" cy="6858000"/>
          </a:xfrm>
          <a:prstGeom prst="rect">
            <a:avLst/>
          </a:prstGeom>
          <a:noFill/>
          <a:ln>
            <a:noFill/>
          </a:ln>
        </p:spPr>
      </p:pic>
      <p:sp>
        <p:nvSpPr>
          <p:cNvPr id="2" name="Rectangle 1"/>
          <p:cNvSpPr/>
          <p:nvPr/>
        </p:nvSpPr>
        <p:spPr>
          <a:xfrm>
            <a:off x="7543800" y="593367"/>
            <a:ext cx="3752850" cy="6264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9734036"/>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15601" y="593367"/>
            <a:ext cx="11360799" cy="763599"/>
          </a:xfrm>
          <a:prstGeom prst="rect">
            <a:avLst/>
          </a:prstGeom>
        </p:spPr>
        <p:txBody>
          <a:bodyPr lIns="121900" tIns="121900" rIns="121900" bIns="121900" anchor="t" anchorCtr="0">
            <a:noAutofit/>
          </a:bodyPr>
          <a:lstStyle/>
          <a:p>
            <a:endParaRPr/>
          </a:p>
        </p:txBody>
      </p:sp>
      <p:sp>
        <p:nvSpPr>
          <p:cNvPr id="348" name="Shape 348"/>
          <p:cNvSpPr txBox="1">
            <a:spLocks noGrp="1"/>
          </p:cNvSpPr>
          <p:nvPr>
            <p:ph type="body" idx="1"/>
          </p:nvPr>
        </p:nvSpPr>
        <p:spPr>
          <a:xfrm>
            <a:off x="415601" y="1536633"/>
            <a:ext cx="11360799" cy="4555200"/>
          </a:xfrm>
          <a:prstGeom prst="rect">
            <a:avLst/>
          </a:prstGeom>
        </p:spPr>
        <p:txBody>
          <a:bodyPr lIns="121900" tIns="121900" rIns="121900" bIns="121900" anchor="t" anchorCtr="0">
            <a:noAutofit/>
          </a:bodyPr>
          <a:lstStyle/>
          <a:p>
            <a:endParaRPr dirty="0"/>
          </a:p>
        </p:txBody>
      </p:sp>
      <p:pic>
        <p:nvPicPr>
          <p:cNvPr id="349" name="Shape 349"/>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827066" y="213299"/>
            <a:ext cx="9866333" cy="6214733"/>
          </a:xfrm>
          <a:prstGeom prst="rect">
            <a:avLst/>
          </a:prstGeom>
          <a:noFill/>
          <a:ln>
            <a:noFill/>
          </a:ln>
        </p:spPr>
      </p:pic>
      <p:sp>
        <p:nvSpPr>
          <p:cNvPr id="350" name="Shape 350"/>
          <p:cNvSpPr txBox="1"/>
          <p:nvPr/>
        </p:nvSpPr>
        <p:spPr>
          <a:xfrm>
            <a:off x="207801" y="6379201"/>
            <a:ext cx="11776399" cy="478799"/>
          </a:xfrm>
          <a:prstGeom prst="rect">
            <a:avLst/>
          </a:prstGeom>
          <a:noFill/>
          <a:ln>
            <a:noFill/>
          </a:ln>
        </p:spPr>
        <p:txBody>
          <a:bodyPr lIns="121900" tIns="121900" rIns="121900" bIns="121900" anchor="ctr" anchorCtr="0">
            <a:noAutofit/>
          </a:bodyPr>
          <a:lstStyle/>
          <a:p>
            <a:pPr defTabSz="1219170">
              <a:lnSpc>
                <a:spcPct val="115000"/>
              </a:lnSpc>
            </a:pPr>
            <a:r>
              <a:rPr lang="en" sz="1067" kern="0">
                <a:solidFill>
                  <a:srgbClr val="000000"/>
                </a:solidFill>
                <a:latin typeface="Arial"/>
                <a:cs typeface="Arial"/>
                <a:sym typeface="Arial"/>
                <a:rtl val="0"/>
              </a:rPr>
              <a:t>                         http://www.crainsdetroit.com/article/20150928/NEWS01/150929872/doctors-urge-flint-to-stop-using-water-from-flint-river</a:t>
            </a:r>
          </a:p>
        </p:txBody>
      </p:sp>
    </p:spTree>
    <p:extLst>
      <p:ext uri="{BB962C8B-B14F-4D97-AF65-F5344CB8AC3E}">
        <p14:creationId xmlns:p14="http://schemas.microsoft.com/office/powerpoint/2010/main" val="359143966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Shape 391"/>
          <p:cNvSpPr txBox="1">
            <a:spLocks noGrp="1"/>
          </p:cNvSpPr>
          <p:nvPr>
            <p:ph type="title"/>
          </p:nvPr>
        </p:nvSpPr>
        <p:spPr>
          <a:xfrm>
            <a:off x="415601" y="593367"/>
            <a:ext cx="11360799" cy="763599"/>
          </a:xfrm>
          <a:prstGeom prst="rect">
            <a:avLst/>
          </a:prstGeom>
        </p:spPr>
        <p:txBody>
          <a:bodyPr lIns="121900" tIns="121900" rIns="121900" bIns="121900" anchor="t" anchorCtr="0">
            <a:noAutofit/>
          </a:bodyPr>
          <a:lstStyle/>
          <a:p>
            <a:endParaRPr/>
          </a:p>
        </p:txBody>
      </p:sp>
      <p:sp>
        <p:nvSpPr>
          <p:cNvPr id="392" name="Shape 392"/>
          <p:cNvSpPr txBox="1">
            <a:spLocks noGrp="1"/>
          </p:cNvSpPr>
          <p:nvPr>
            <p:ph type="body" idx="1"/>
          </p:nvPr>
        </p:nvSpPr>
        <p:spPr>
          <a:xfrm>
            <a:off x="415601" y="1536633"/>
            <a:ext cx="11360799" cy="4555200"/>
          </a:xfrm>
          <a:prstGeom prst="rect">
            <a:avLst/>
          </a:prstGeom>
        </p:spPr>
        <p:txBody>
          <a:bodyPr lIns="121900" tIns="121900" rIns="121900" bIns="121900" anchor="t" anchorCtr="0">
            <a:noAutofit/>
          </a:bodyPr>
          <a:lstStyle/>
          <a:p>
            <a:endParaRPr/>
          </a:p>
        </p:txBody>
      </p:sp>
      <p:pic>
        <p:nvPicPr>
          <p:cNvPr id="393" name="Shape 393"/>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1574758" y="190500"/>
            <a:ext cx="9093242" cy="6400800"/>
          </a:xfrm>
          <a:prstGeom prst="rect">
            <a:avLst/>
          </a:prstGeom>
          <a:noFill/>
          <a:ln>
            <a:noFill/>
          </a:ln>
        </p:spPr>
      </p:pic>
    </p:spTree>
    <p:extLst>
      <p:ext uri="{BB962C8B-B14F-4D97-AF65-F5344CB8AC3E}">
        <p14:creationId xmlns:p14="http://schemas.microsoft.com/office/powerpoint/2010/main" val="3957152738"/>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902" y="613861"/>
            <a:ext cx="5804455" cy="1325563"/>
          </a:xfrm>
        </p:spPr>
        <p:txBody>
          <a:bodyPr>
            <a:normAutofit fontScale="90000"/>
          </a:bodyPr>
          <a:lstStyle/>
          <a:p>
            <a:pPr algn="ctr"/>
            <a:r>
              <a:rPr lang="en-US" dirty="0" smtClean="0">
                <a:latin typeface="Arial" panose="020B0604020202020204" pitchFamily="34" charset="0"/>
                <a:cs typeface="Arial" panose="020B0604020202020204" pitchFamily="34" charset="0"/>
              </a:rPr>
              <a:t>Legionnaires’ Outbreaks ~ 90 cases; 12 deaths</a:t>
            </a:r>
            <a:endParaRPr lang="en-US"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02" y="2417030"/>
            <a:ext cx="11851277" cy="4397823"/>
          </a:xfrm>
          <a:prstGeom prst="rect">
            <a:avLst/>
          </a:prstGeom>
        </p:spPr>
      </p:pic>
      <p:sp>
        <p:nvSpPr>
          <p:cNvPr id="14" name="Right Arrow 13"/>
          <p:cNvSpPr/>
          <p:nvPr/>
        </p:nvSpPr>
        <p:spPr>
          <a:xfrm rot="5400000" flipV="1">
            <a:off x="8408128" y="5086299"/>
            <a:ext cx="613151" cy="41212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 name="TextBox 2"/>
          <p:cNvSpPr txBox="1"/>
          <p:nvPr/>
        </p:nvSpPr>
        <p:spPr>
          <a:xfrm>
            <a:off x="7507620" y="4600249"/>
            <a:ext cx="1413144"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ill Sans MT" panose="020B0502020104020203"/>
                <a:ea typeface="+mn-ea"/>
                <a:cs typeface="+mn-cs"/>
              </a:rPr>
              <a:t>Flint Water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ill Sans MT" panose="020B0502020104020203"/>
                <a:ea typeface="+mn-ea"/>
                <a:cs typeface="+mn-cs"/>
              </a:rPr>
              <a:t> Switch</a:t>
            </a:r>
            <a:endParaRPr kumimoji="0" lang="en-US" sz="1800" b="1" i="0" u="none" strike="noStrike" kern="1200" cap="none" spc="0" normalizeH="0" baseline="0" noProof="0" dirty="0">
              <a:ln>
                <a:noFill/>
              </a:ln>
              <a:solidFill>
                <a:prstClr val="black"/>
              </a:solidFill>
              <a:effectLst/>
              <a:uLnTx/>
              <a:uFillTx/>
              <a:latin typeface="Gill Sans MT" panose="020B0502020104020203"/>
              <a:ea typeface="+mn-ea"/>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460435" y="-39552"/>
            <a:ext cx="2952956" cy="263239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8286" y="0"/>
            <a:ext cx="2306997" cy="3466799"/>
          </a:xfrm>
          <a:prstGeom prst="rect">
            <a:avLst/>
          </a:prstGeom>
        </p:spPr>
      </p:pic>
    </p:spTree>
    <p:extLst>
      <p:ext uri="{BB962C8B-B14F-4D97-AF65-F5344CB8AC3E}">
        <p14:creationId xmlns:p14="http://schemas.microsoft.com/office/powerpoint/2010/main" val="32918970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496390" y="5284319"/>
            <a:ext cx="11152100" cy="1384995"/>
          </a:xfrm>
          <a:prstGeom prst="rect">
            <a:avLst/>
          </a:prstGeom>
        </p:spPr>
        <p:txBody>
          <a:bodyPr wrap="square">
            <a:spAutoFit/>
          </a:bodyPr>
          <a:lstStyle/>
          <a:p>
            <a:pPr algn="ctr"/>
            <a:r>
              <a:rPr lang="en-US" sz="2800" dirty="0" smtClean="0"/>
              <a:t>“I KNOW IF I WAS A PARENT UP THERE [IN FLINT], </a:t>
            </a:r>
            <a:r>
              <a:rPr lang="en-US" sz="2800" b="1" dirty="0" smtClean="0">
                <a:solidFill>
                  <a:srgbClr val="FF0000"/>
                </a:solidFill>
              </a:rPr>
              <a:t>I WOULD BE BESIDE MYSELF IF MY KIDS’ HEALTH COULD BE AT RISK</a:t>
            </a:r>
            <a:r>
              <a:rPr lang="en-US" sz="2800" dirty="0" smtClean="0">
                <a:solidFill>
                  <a:srgbClr val="FF0000"/>
                </a:solidFill>
              </a:rPr>
              <a:t>.” </a:t>
            </a:r>
            <a:r>
              <a:rPr lang="en-US" sz="2800" dirty="0" smtClean="0"/>
              <a:t/>
            </a:r>
            <a:br>
              <a:rPr lang="en-US" sz="2800" dirty="0" smtClean="0"/>
            </a:br>
            <a:r>
              <a:rPr lang="en-US" sz="2800" dirty="0" smtClean="0"/>
              <a:t> - President Barack Obama, after declaring a federal emergency</a:t>
            </a:r>
            <a:endParaRPr lang="en-US" sz="2800" dirty="0"/>
          </a:p>
        </p:txBody>
      </p:sp>
      <p:pic>
        <p:nvPicPr>
          <p:cNvPr id="3076" name="Picture 4" descr="PHOTO: President Barack Obama pauses while speaking at the UAW-GM Center for Human Resources in Detroit on Jan. 20, 201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0964" y="111054"/>
            <a:ext cx="11906053" cy="49782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190609" y="5089273"/>
            <a:ext cx="1866408" cy="369332"/>
          </a:xfrm>
          <a:prstGeom prst="rect">
            <a:avLst/>
          </a:prstGeom>
        </p:spPr>
        <p:txBody>
          <a:bodyPr wrap="none">
            <a:spAutoFit/>
          </a:bodyPr>
          <a:lstStyle/>
          <a:p>
            <a:r>
              <a:rPr lang="en-US" dirty="0" smtClean="0"/>
              <a:t>Carolyn </a:t>
            </a:r>
            <a:r>
              <a:rPr lang="en-US" dirty="0" err="1" smtClean="0"/>
              <a:t>Kaster</a:t>
            </a:r>
            <a:r>
              <a:rPr lang="en-US" dirty="0" smtClean="0"/>
              <a:t>/AP</a:t>
            </a:r>
            <a:endParaRPr lang="en-US" dirty="0"/>
          </a:p>
        </p:txBody>
      </p:sp>
      <p:sp>
        <p:nvSpPr>
          <p:cNvPr id="2" name="TextBox 1"/>
          <p:cNvSpPr txBox="1"/>
          <p:nvPr/>
        </p:nvSpPr>
        <p:spPr>
          <a:xfrm>
            <a:off x="9849619" y="170688"/>
            <a:ext cx="2165978" cy="584775"/>
          </a:xfrm>
          <a:prstGeom prst="rect">
            <a:avLst/>
          </a:prstGeom>
          <a:noFill/>
        </p:spPr>
        <p:txBody>
          <a:bodyPr wrap="none" rtlCol="0">
            <a:spAutoFit/>
          </a:bodyPr>
          <a:lstStyle/>
          <a:p>
            <a:r>
              <a:rPr lang="en-US" sz="3200" dirty="0" smtClean="0">
                <a:solidFill>
                  <a:schemeClr val="bg1"/>
                </a:solidFill>
              </a:rPr>
              <a:t>Jan 16 2016</a:t>
            </a:r>
            <a:endParaRPr lang="en-US" sz="3200" dirty="0">
              <a:solidFill>
                <a:schemeClr val="bg1"/>
              </a:solidFill>
            </a:endParaRPr>
          </a:p>
        </p:txBody>
      </p:sp>
    </p:spTree>
    <p:extLst>
      <p:ext uri="{BB962C8B-B14F-4D97-AF65-F5344CB8AC3E}">
        <p14:creationId xmlns:p14="http://schemas.microsoft.com/office/powerpoint/2010/main" val="37414740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6263680" y="273649"/>
            <a:ext cx="47637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18 months</a:t>
            </a:r>
          </a:p>
        </p:txBody>
      </p:sp>
      <p:pic>
        <p:nvPicPr>
          <p:cNvPr id="2050" name="Picture 2" descr="https://pbs.twimg.com/media/CZQ8guFWEAEA-VF.jpg: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62" y="0"/>
            <a:ext cx="514043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263680" y="1233360"/>
            <a:ext cx="464319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100,000 residents</a:t>
            </a:r>
          </a:p>
        </p:txBody>
      </p:sp>
      <p:sp>
        <p:nvSpPr>
          <p:cNvPr id="8" name="TextBox 7"/>
          <p:cNvSpPr txBox="1"/>
          <p:nvPr/>
        </p:nvSpPr>
        <p:spPr>
          <a:xfrm>
            <a:off x="6263681" y="2084606"/>
            <a:ext cx="478239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9000 kids exposed</a:t>
            </a:r>
          </a:p>
        </p:txBody>
      </p:sp>
      <p:sp>
        <p:nvSpPr>
          <p:cNvPr id="9" name="TextBox 8"/>
          <p:cNvSpPr txBox="1"/>
          <p:nvPr/>
        </p:nvSpPr>
        <p:spPr>
          <a:xfrm>
            <a:off x="8288787" y="3007936"/>
            <a:ext cx="3172664"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200 confirmed cases</a:t>
            </a:r>
          </a:p>
        </p:txBody>
      </p:sp>
      <p:sp>
        <p:nvSpPr>
          <p:cNvPr id="10" name="TextBox 9"/>
          <p:cNvSpPr txBox="1"/>
          <p:nvPr/>
        </p:nvSpPr>
        <p:spPr>
          <a:xfrm>
            <a:off x="6263681" y="3715822"/>
            <a:ext cx="26395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12 deaths</a:t>
            </a:r>
          </a:p>
        </p:txBody>
      </p:sp>
      <p:sp>
        <p:nvSpPr>
          <p:cNvPr id="11" name="TextBox 10"/>
          <p:cNvSpPr txBox="1"/>
          <p:nvPr/>
        </p:nvSpPr>
        <p:spPr>
          <a:xfrm>
            <a:off x="8175999" y="4444635"/>
            <a:ext cx="3285451" cy="52322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panose="020F0502020204030204"/>
                <a:ea typeface="+mn-ea"/>
                <a:cs typeface="+mn-cs"/>
              </a:rPr>
              <a:t>Legionnaire’s Disease</a:t>
            </a:r>
          </a:p>
        </p:txBody>
      </p:sp>
      <p:sp>
        <p:nvSpPr>
          <p:cNvPr id="12" name="TextBox 11"/>
          <p:cNvSpPr txBox="1"/>
          <p:nvPr/>
        </p:nvSpPr>
        <p:spPr>
          <a:xfrm>
            <a:off x="6263680" y="4967855"/>
            <a:ext cx="519302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100s of main </a:t>
            </a:r>
            <a:r>
              <a:rPr kumimoji="0" lang="en-US" sz="4800" b="0" i="0" u="none" strike="noStrike" kern="1200" cap="none" spc="0" normalizeH="0" baseline="0" noProof="0" dirty="0">
                <a:ln>
                  <a:noFill/>
                </a:ln>
                <a:solidFill>
                  <a:prstClr val="white"/>
                </a:solidFill>
                <a:effectLst/>
                <a:uLnTx/>
                <a:uFillTx/>
                <a:latin typeface="Calibri" panose="020F0502020204030204"/>
                <a:ea typeface="+mn-ea"/>
                <a:cs typeface="+mn-cs"/>
              </a:rPr>
              <a:t>b</a:t>
            </a: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reaks</a:t>
            </a:r>
          </a:p>
        </p:txBody>
      </p:sp>
      <p:sp>
        <p:nvSpPr>
          <p:cNvPr id="13" name="TextBox 12"/>
          <p:cNvSpPr txBox="1"/>
          <p:nvPr/>
        </p:nvSpPr>
        <p:spPr>
          <a:xfrm>
            <a:off x="6263679" y="5819101"/>
            <a:ext cx="54608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prstClr val="white"/>
                </a:solidFill>
                <a:effectLst/>
                <a:uLnTx/>
                <a:uFillTx/>
                <a:latin typeface="Calibri" panose="020F0502020204030204"/>
                <a:ea typeface="+mn-ea"/>
                <a:cs typeface="+mn-cs"/>
              </a:rPr>
              <a:t>Water &gt; $150/month</a:t>
            </a:r>
          </a:p>
        </p:txBody>
      </p:sp>
    </p:spTree>
    <p:extLst>
      <p:ext uri="{BB962C8B-B14F-4D97-AF65-F5344CB8AC3E}">
        <p14:creationId xmlns:p14="http://schemas.microsoft.com/office/powerpoint/2010/main" val="30889240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0811" y="2764306"/>
            <a:ext cx="6934267" cy="1325563"/>
          </a:xfrm>
        </p:spPr>
        <p:txBody>
          <a:bodyPr>
            <a:noAutofit/>
          </a:bodyPr>
          <a:lstStyle/>
          <a:p>
            <a:r>
              <a:rPr lang="en-US" sz="7200" dirty="0" smtClean="0">
                <a:solidFill>
                  <a:srgbClr val="C00000"/>
                </a:solidFill>
              </a:rPr>
              <a:t>THE GOVERNMENT AND THE WATER INDUSTRY </a:t>
            </a:r>
            <a:r>
              <a:rPr lang="en-US" sz="11500" b="1" dirty="0" smtClean="0">
                <a:solidFill>
                  <a:srgbClr val="C00000"/>
                </a:solidFill>
              </a:rPr>
              <a:t>BETRAYED</a:t>
            </a:r>
            <a:r>
              <a:rPr lang="en-US" sz="7200" dirty="0" smtClean="0">
                <a:solidFill>
                  <a:srgbClr val="C00000"/>
                </a:solidFill>
              </a:rPr>
              <a:t> FLINT, MICHIGAN</a:t>
            </a:r>
            <a:endParaRPr lang="en-US" sz="7200" dirty="0">
              <a:solidFill>
                <a:srgbClr val="C00000"/>
              </a:solidFill>
            </a:endParaRPr>
          </a:p>
        </p:txBody>
      </p:sp>
      <p:graphicFrame>
        <p:nvGraphicFramePr>
          <p:cNvPr id="4" name="Table 3"/>
          <p:cNvGraphicFramePr>
            <a:graphicFrameLocks noGrp="1"/>
          </p:cNvGraphicFramePr>
          <p:nvPr>
            <p:extLst/>
          </p:nvPr>
        </p:nvGraphicFramePr>
        <p:xfrm>
          <a:off x="7335078" y="473186"/>
          <a:ext cx="4250635" cy="5721195"/>
        </p:xfrm>
        <a:graphic>
          <a:graphicData uri="http://schemas.openxmlformats.org/drawingml/2006/table">
            <a:tbl>
              <a:tblPr firstRow="1" bandRow="1">
                <a:tableStyleId>{69012ECD-51FC-41F1-AA8D-1B2483CD663E}</a:tableStyleId>
              </a:tblPr>
              <a:tblGrid>
                <a:gridCol w="4250635">
                  <a:extLst>
                    <a:ext uri="{9D8B030D-6E8A-4147-A177-3AD203B41FA5}">
                      <a16:colId xmlns:a16="http://schemas.microsoft.com/office/drawing/2014/main" val="3455190061"/>
                    </a:ext>
                  </a:extLst>
                </a:gridCol>
              </a:tblGrid>
              <a:tr h="830105">
                <a:tc>
                  <a:txBody>
                    <a:bodyPr/>
                    <a:lstStyle/>
                    <a:p>
                      <a:r>
                        <a:rPr lang="en-US" sz="4000" dirty="0" smtClean="0"/>
                        <a:t>Actors</a:t>
                      </a:r>
                      <a:endParaRPr lang="en-US" sz="4000" dirty="0"/>
                    </a:p>
                  </a:txBody>
                  <a:tcPr/>
                </a:tc>
                <a:extLst>
                  <a:ext uri="{0D108BD9-81ED-4DB2-BD59-A6C34878D82A}">
                    <a16:rowId xmlns:a16="http://schemas.microsoft.com/office/drawing/2014/main" val="3345100712"/>
                  </a:ext>
                </a:extLst>
              </a:tr>
              <a:tr h="830105">
                <a:tc>
                  <a:txBody>
                    <a:bodyPr/>
                    <a:lstStyle/>
                    <a:p>
                      <a:r>
                        <a:rPr lang="en-US" sz="4000" dirty="0" smtClean="0">
                          <a:solidFill>
                            <a:schemeClr val="bg1">
                              <a:lumMod val="95000"/>
                            </a:schemeClr>
                          </a:solidFill>
                        </a:rPr>
                        <a:t>MDEQ</a:t>
                      </a:r>
                      <a:endParaRPr lang="en-US" sz="4000" dirty="0">
                        <a:solidFill>
                          <a:schemeClr val="bg1">
                            <a:lumMod val="95000"/>
                          </a:schemeClr>
                        </a:solidFill>
                      </a:endParaRPr>
                    </a:p>
                  </a:txBody>
                  <a:tcPr/>
                </a:tc>
                <a:extLst>
                  <a:ext uri="{0D108BD9-81ED-4DB2-BD59-A6C34878D82A}">
                    <a16:rowId xmlns:a16="http://schemas.microsoft.com/office/drawing/2014/main" val="4127856421"/>
                  </a:ext>
                </a:extLst>
              </a:tr>
              <a:tr h="830105">
                <a:tc>
                  <a:txBody>
                    <a:bodyPr/>
                    <a:lstStyle/>
                    <a:p>
                      <a:r>
                        <a:rPr lang="en-US" sz="4000" dirty="0" smtClean="0">
                          <a:solidFill>
                            <a:schemeClr val="bg1">
                              <a:lumMod val="95000"/>
                            </a:schemeClr>
                          </a:solidFill>
                        </a:rPr>
                        <a:t>EPA</a:t>
                      </a:r>
                      <a:endParaRPr lang="en-US" sz="4000" dirty="0">
                        <a:solidFill>
                          <a:schemeClr val="bg1">
                            <a:lumMod val="95000"/>
                          </a:schemeClr>
                        </a:solidFill>
                      </a:endParaRPr>
                    </a:p>
                  </a:txBody>
                  <a:tcPr/>
                </a:tc>
                <a:extLst>
                  <a:ext uri="{0D108BD9-81ED-4DB2-BD59-A6C34878D82A}">
                    <a16:rowId xmlns:a16="http://schemas.microsoft.com/office/drawing/2014/main" val="2024548013"/>
                  </a:ext>
                </a:extLst>
              </a:tr>
              <a:tr h="830105">
                <a:tc>
                  <a:txBody>
                    <a:bodyPr/>
                    <a:lstStyle/>
                    <a:p>
                      <a:r>
                        <a:rPr lang="en-US" sz="4000" dirty="0" smtClean="0">
                          <a:solidFill>
                            <a:schemeClr val="bg1">
                              <a:lumMod val="95000"/>
                            </a:schemeClr>
                          </a:solidFill>
                        </a:rPr>
                        <a:t>Emergency</a:t>
                      </a:r>
                      <a:r>
                        <a:rPr lang="en-US" sz="4000" baseline="0" dirty="0" smtClean="0">
                          <a:solidFill>
                            <a:schemeClr val="bg1">
                              <a:lumMod val="95000"/>
                            </a:schemeClr>
                          </a:solidFill>
                        </a:rPr>
                        <a:t> Managers</a:t>
                      </a:r>
                      <a:endParaRPr lang="en-US" sz="4000" dirty="0">
                        <a:solidFill>
                          <a:schemeClr val="bg1">
                            <a:lumMod val="95000"/>
                          </a:schemeClr>
                        </a:solidFill>
                      </a:endParaRPr>
                    </a:p>
                  </a:txBody>
                  <a:tcPr/>
                </a:tc>
                <a:extLst>
                  <a:ext uri="{0D108BD9-81ED-4DB2-BD59-A6C34878D82A}">
                    <a16:rowId xmlns:a16="http://schemas.microsoft.com/office/drawing/2014/main" val="4182428568"/>
                  </a:ext>
                </a:extLst>
              </a:tr>
              <a:tr h="1551936">
                <a:tc>
                  <a:txBody>
                    <a:bodyPr/>
                    <a:lstStyle/>
                    <a:p>
                      <a:r>
                        <a:rPr lang="en-US" sz="4000" dirty="0" smtClean="0">
                          <a:solidFill>
                            <a:schemeClr val="bg1">
                              <a:lumMod val="95000"/>
                            </a:schemeClr>
                          </a:solidFill>
                        </a:rPr>
                        <a:t>MI </a:t>
                      </a:r>
                      <a:r>
                        <a:rPr lang="en-US" sz="4000" dirty="0" err="1" smtClean="0">
                          <a:solidFill>
                            <a:schemeClr val="bg1">
                              <a:lumMod val="95000"/>
                            </a:schemeClr>
                          </a:solidFill>
                        </a:rPr>
                        <a:t>Gov</a:t>
                      </a:r>
                      <a:r>
                        <a:rPr lang="en-US" sz="4000" dirty="0" smtClean="0">
                          <a:solidFill>
                            <a:schemeClr val="bg1">
                              <a:lumMod val="95000"/>
                            </a:schemeClr>
                          </a:solidFill>
                        </a:rPr>
                        <a:t>/City of Flint/MI</a:t>
                      </a:r>
                      <a:r>
                        <a:rPr lang="en-US" sz="4000" baseline="0" dirty="0" smtClean="0">
                          <a:solidFill>
                            <a:schemeClr val="bg1">
                              <a:lumMod val="95000"/>
                            </a:schemeClr>
                          </a:solidFill>
                        </a:rPr>
                        <a:t> Health Dept.</a:t>
                      </a:r>
                      <a:endParaRPr lang="en-US" sz="4000" dirty="0">
                        <a:solidFill>
                          <a:schemeClr val="bg1">
                            <a:lumMod val="95000"/>
                          </a:schemeClr>
                        </a:solidFill>
                      </a:endParaRPr>
                    </a:p>
                  </a:txBody>
                  <a:tcPr/>
                </a:tc>
                <a:extLst>
                  <a:ext uri="{0D108BD9-81ED-4DB2-BD59-A6C34878D82A}">
                    <a16:rowId xmlns:a16="http://schemas.microsoft.com/office/drawing/2014/main" val="3928865060"/>
                  </a:ext>
                </a:extLst>
              </a:tr>
            </a:tbl>
          </a:graphicData>
        </a:graphic>
      </p:graphicFrame>
    </p:spTree>
    <p:extLst>
      <p:ext uri="{BB962C8B-B14F-4D97-AF65-F5344CB8AC3E}">
        <p14:creationId xmlns:p14="http://schemas.microsoft.com/office/powerpoint/2010/main" val="255223045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440" y="110698"/>
            <a:ext cx="10195816" cy="690565"/>
          </a:xfrm>
        </p:spPr>
        <p:txBody>
          <a:bodyPr>
            <a:normAutofit fontScale="90000"/>
          </a:bodyPr>
          <a:lstStyle/>
          <a:p>
            <a:r>
              <a:rPr lang="en-US" dirty="0" smtClean="0"/>
              <a:t>MDEQ/City of Flint </a:t>
            </a:r>
            <a:r>
              <a:rPr lang="en-US" b="1" dirty="0" smtClean="0">
                <a:solidFill>
                  <a:srgbClr val="FF0000"/>
                </a:solidFill>
              </a:rPr>
              <a:t>Cheated </a:t>
            </a:r>
            <a:r>
              <a:rPr lang="en-US" dirty="0" smtClean="0"/>
              <a:t>on Lead Monitoring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59898" y="801263"/>
            <a:ext cx="4923450" cy="606599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342" y="801263"/>
            <a:ext cx="4906234" cy="6056737"/>
          </a:xfrm>
          <a:prstGeom prst="rect">
            <a:avLst/>
          </a:prstGeom>
        </p:spPr>
      </p:pic>
      <p:sp>
        <p:nvSpPr>
          <p:cNvPr id="6" name="TextBox 5"/>
          <p:cNvSpPr txBox="1"/>
          <p:nvPr/>
        </p:nvSpPr>
        <p:spPr>
          <a:xfrm>
            <a:off x="3536294" y="5430905"/>
            <a:ext cx="2574551" cy="892552"/>
          </a:xfrm>
          <a:prstGeom prst="rect">
            <a:avLst/>
          </a:prstGeom>
          <a:noFill/>
        </p:spPr>
        <p:txBody>
          <a:bodyPr wrap="none" rtlCol="0">
            <a:spAutoFit/>
          </a:bodyPr>
          <a:lstStyle/>
          <a:p>
            <a:r>
              <a:rPr lang="en-US" sz="2600" b="1" dirty="0">
                <a:solidFill>
                  <a:srgbClr val="FF0000"/>
                </a:solidFill>
              </a:rPr>
              <a:t>ACTUALLY </a:t>
            </a:r>
            <a:r>
              <a:rPr lang="en-US" sz="2600" b="1" dirty="0" smtClean="0">
                <a:solidFill>
                  <a:srgbClr val="FF0000"/>
                </a:solidFill>
              </a:rPr>
              <a:t>FAILED</a:t>
            </a:r>
            <a:br>
              <a:rPr lang="en-US" sz="2600" b="1" dirty="0" smtClean="0">
                <a:solidFill>
                  <a:srgbClr val="FF0000"/>
                </a:solidFill>
              </a:rPr>
            </a:br>
            <a:r>
              <a:rPr lang="en-US" sz="2600" b="1" dirty="0" smtClean="0">
                <a:solidFill>
                  <a:srgbClr val="FF0000"/>
                </a:solidFill>
              </a:rPr>
              <a:t>W/ 71 SAMPLES</a:t>
            </a:r>
            <a:endParaRPr lang="en-US" sz="2600" b="1" dirty="0">
              <a:solidFill>
                <a:srgbClr val="FF0000"/>
              </a:solidFill>
            </a:endParaRPr>
          </a:p>
        </p:txBody>
      </p:sp>
      <p:sp>
        <p:nvSpPr>
          <p:cNvPr id="7" name="TextBox 6"/>
          <p:cNvSpPr txBox="1"/>
          <p:nvPr/>
        </p:nvSpPr>
        <p:spPr>
          <a:xfrm>
            <a:off x="9472955" y="5430905"/>
            <a:ext cx="2399118" cy="892552"/>
          </a:xfrm>
          <a:prstGeom prst="rect">
            <a:avLst/>
          </a:prstGeom>
          <a:noFill/>
        </p:spPr>
        <p:txBody>
          <a:bodyPr wrap="none" rtlCol="0">
            <a:spAutoFit/>
          </a:bodyPr>
          <a:lstStyle/>
          <a:p>
            <a:r>
              <a:rPr lang="en-US" sz="2600" b="1" dirty="0">
                <a:solidFill>
                  <a:srgbClr val="00B050"/>
                </a:solidFill>
              </a:rPr>
              <a:t>NOW PASSED</a:t>
            </a:r>
            <a:r>
              <a:rPr lang="en-US" sz="2600" b="1" dirty="0" smtClean="0">
                <a:solidFill>
                  <a:srgbClr val="00B050"/>
                </a:solidFill>
              </a:rPr>
              <a:t>!</a:t>
            </a:r>
            <a:br>
              <a:rPr lang="en-US" sz="2600" b="1" dirty="0" smtClean="0">
                <a:solidFill>
                  <a:srgbClr val="00B050"/>
                </a:solidFill>
              </a:rPr>
            </a:br>
            <a:r>
              <a:rPr lang="en-US" sz="2600" b="1" dirty="0" smtClean="0">
                <a:solidFill>
                  <a:srgbClr val="00B050"/>
                </a:solidFill>
              </a:rPr>
              <a:t>W/ 69 SAMPLES</a:t>
            </a:r>
            <a:endParaRPr lang="en-US" sz="2600" b="1" dirty="0">
              <a:solidFill>
                <a:srgbClr val="00B050"/>
              </a:solidFill>
            </a:endParaRPr>
          </a:p>
        </p:txBody>
      </p:sp>
    </p:spTree>
    <p:extLst>
      <p:ext uri="{BB962C8B-B14F-4D97-AF65-F5344CB8AC3E}">
        <p14:creationId xmlns:p14="http://schemas.microsoft.com/office/powerpoint/2010/main" val="4241962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77687"/>
            <a:ext cx="10515600" cy="5799276"/>
          </a:xfrm>
        </p:spPr>
        <p:txBody>
          <a:bodyPr>
            <a:noAutofit/>
          </a:bodyPr>
          <a:lstStyle/>
          <a:p>
            <a:pPr marL="0" indent="0">
              <a:buNone/>
            </a:pPr>
            <a:r>
              <a:rPr lang="en-US" sz="4000" dirty="0"/>
              <a:t>According to Walters, </a:t>
            </a:r>
            <a:r>
              <a:rPr lang="en-US" sz="4000" dirty="0" smtClean="0"/>
              <a:t>[MI Nurse] </a:t>
            </a:r>
            <a:r>
              <a:rPr lang="en-US" sz="4000" dirty="0"/>
              <a:t>stated that </a:t>
            </a:r>
            <a:r>
              <a:rPr lang="en-US" sz="4000" b="1" i="1" dirty="0">
                <a:solidFill>
                  <a:srgbClr val="FF0000"/>
                </a:solidFill>
              </a:rPr>
              <a:t>“He is barely lead poisoned.  If CDC had not changed their lead poisoning standard from 10 down to 5, we would not be having this conversation.” </a:t>
            </a:r>
            <a:r>
              <a:rPr lang="en-US" sz="4000" dirty="0">
                <a:solidFill>
                  <a:srgbClr val="FF0000"/>
                </a:solidFill>
              </a:rPr>
              <a:t> </a:t>
            </a:r>
            <a:endParaRPr lang="en-US" sz="4000" dirty="0" smtClean="0">
              <a:solidFill>
                <a:srgbClr val="FF0000"/>
              </a:solidFill>
            </a:endParaRPr>
          </a:p>
          <a:p>
            <a:pPr marL="0" indent="0">
              <a:buNone/>
            </a:pPr>
            <a:endParaRPr lang="en-US" sz="4000" dirty="0"/>
          </a:p>
          <a:p>
            <a:pPr marL="0" indent="0">
              <a:buNone/>
            </a:pPr>
            <a:r>
              <a:rPr lang="en-US" sz="4000" dirty="0" smtClean="0"/>
              <a:t>Angry</a:t>
            </a:r>
            <a:r>
              <a:rPr lang="en-US" sz="4000" dirty="0"/>
              <a:t>, Walters protested that [MI Nurse]</a:t>
            </a:r>
            <a:r>
              <a:rPr lang="en-US" sz="4000" dirty="0" smtClean="0"/>
              <a:t> </a:t>
            </a:r>
            <a:r>
              <a:rPr lang="en-US" sz="4000" dirty="0"/>
              <a:t>was minimizing the problem, at which point [MI Nurse]</a:t>
            </a:r>
            <a:r>
              <a:rPr lang="en-US" sz="4000" dirty="0" smtClean="0"/>
              <a:t> </a:t>
            </a:r>
            <a:r>
              <a:rPr lang="en-US" sz="4000" dirty="0"/>
              <a:t>cut her off and said </a:t>
            </a:r>
            <a:r>
              <a:rPr lang="en-US" sz="4000" b="1" i="1" dirty="0">
                <a:solidFill>
                  <a:srgbClr val="FF0000"/>
                </a:solidFill>
              </a:rPr>
              <a:t>“I am working with kids in their 40’s and 50’s. It is just a few IQ points…it is not the end of the world.”</a:t>
            </a:r>
            <a:endParaRPr lang="en-US" sz="4000" dirty="0">
              <a:solidFill>
                <a:srgbClr val="FF0000"/>
              </a:solidFill>
            </a:endParaRPr>
          </a:p>
        </p:txBody>
      </p:sp>
    </p:spTree>
    <p:extLst>
      <p:ext uri="{BB962C8B-B14F-4D97-AF65-F5344CB8AC3E}">
        <p14:creationId xmlns:p14="http://schemas.microsoft.com/office/powerpoint/2010/main" val="35687011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89"/>
          <a:stretch/>
        </p:blipFill>
        <p:spPr>
          <a:xfrm>
            <a:off x="0" y="-39758"/>
            <a:ext cx="12192000" cy="6917635"/>
          </a:xfrm>
        </p:spPr>
      </p:pic>
      <p:sp>
        <p:nvSpPr>
          <p:cNvPr id="2" name="Title 1"/>
          <p:cNvSpPr>
            <a:spLocks noGrp="1"/>
          </p:cNvSpPr>
          <p:nvPr>
            <p:ph type="title"/>
          </p:nvPr>
        </p:nvSpPr>
        <p:spPr>
          <a:xfrm>
            <a:off x="7090117" y="1698171"/>
            <a:ext cx="4516902" cy="4561952"/>
          </a:xfrm>
          <a:solidFill>
            <a:srgbClr val="F2F2F2">
              <a:alpha val="74118"/>
            </a:srgbClr>
          </a:solidFill>
        </p:spPr>
        <p:txBody>
          <a:bodyPr>
            <a:noAutofit/>
          </a:bodyPr>
          <a:lstStyle/>
          <a:p>
            <a:r>
              <a:rPr lang="en-US" sz="4800" i="1" dirty="0" smtClean="0"/>
              <a:t>To  </a:t>
            </a:r>
            <a:r>
              <a:rPr lang="en-US" sz="4800" i="1" dirty="0"/>
              <a:t>hold paramount the safety, health, and welfare of the </a:t>
            </a:r>
            <a:r>
              <a:rPr lang="en-US" sz="4800" i="1" dirty="0" smtClean="0"/>
              <a:t>public</a:t>
            </a:r>
            <a:r>
              <a:rPr lang="en-US" sz="4800" b="1" i="1" dirty="0" smtClean="0"/>
              <a:t> </a:t>
            </a:r>
            <a:r>
              <a:rPr lang="en-US" sz="4800" dirty="0" smtClean="0"/>
              <a:t>– </a:t>
            </a:r>
            <a:r>
              <a:rPr lang="en-US" sz="4800" b="1" dirty="0" smtClean="0"/>
              <a:t>VT </a:t>
            </a:r>
            <a:r>
              <a:rPr lang="en-US" sz="4800" dirty="0" smtClean="0"/>
              <a:t>(</a:t>
            </a:r>
            <a:r>
              <a:rPr lang="en-US" sz="4800" dirty="0"/>
              <a:t>First Canon of Civil </a:t>
            </a:r>
            <a:r>
              <a:rPr lang="en-US" sz="4800" dirty="0" smtClean="0"/>
              <a:t>Engineering)</a:t>
            </a:r>
            <a:endParaRPr lang="en-US" sz="4800" b="1" dirty="0"/>
          </a:p>
        </p:txBody>
      </p:sp>
      <p:sp>
        <p:nvSpPr>
          <p:cNvPr id="3" name="Rectangle 2"/>
          <p:cNvSpPr/>
          <p:nvPr/>
        </p:nvSpPr>
        <p:spPr>
          <a:xfrm>
            <a:off x="4000426" y="44377"/>
            <a:ext cx="419114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The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Ut</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Prosim</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perspective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186610" y="1698171"/>
            <a:ext cx="4516902" cy="4561952"/>
          </a:xfrm>
          <a:prstGeom prst="rect">
            <a:avLst/>
          </a:prstGeom>
          <a:solidFill>
            <a:srgbClr val="F2F2F2">
              <a:alpha val="74118"/>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1" u="none" strike="noStrike" kern="1200" cap="none" spc="0" normalizeH="0" baseline="0" noProof="0" dirty="0" smtClean="0">
                <a:ln>
                  <a:noFill/>
                </a:ln>
                <a:solidFill>
                  <a:prstClr val="black"/>
                </a:solidFill>
                <a:effectLst/>
                <a:uLnTx/>
                <a:uFillTx/>
                <a:latin typeface="Calibri Light" panose="020F0302020204030204"/>
                <a:ea typeface="+mj-ea"/>
                <a:cs typeface="+mj-cs"/>
              </a:rPr>
              <a:t>I’m not so sure Flint is the community we want to go out on a limb for.</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smtClean="0">
                <a:ln>
                  <a:noFill/>
                </a:ln>
                <a:solidFill>
                  <a:prstClr val="black"/>
                </a:solidFill>
                <a:effectLst/>
                <a:uLnTx/>
                <a:uFillTx/>
                <a:latin typeface="Calibri Light" panose="020F0302020204030204"/>
                <a:ea typeface="+mj-ea"/>
                <a:cs typeface="+mj-cs"/>
              </a:rPr>
              <a:t>- Internal EPA Email</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7" name="Rectangle 6"/>
          <p:cNvSpPr/>
          <p:nvPr/>
        </p:nvSpPr>
        <p:spPr>
          <a:xfrm>
            <a:off x="5400258" y="3830475"/>
            <a:ext cx="80650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black"/>
                </a:solidFill>
                <a:effectLst/>
                <a:uLnTx/>
                <a:uFillTx/>
                <a:latin typeface="Calibri" panose="020F0502020204030204"/>
                <a:ea typeface="+mn-ea"/>
                <a:cs typeface="+mn-cs"/>
              </a:rPr>
              <a:t>v/s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63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zerovalent.com/wordpress/wp-content/uploads/2012/11/Pb-300x25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8722"/>
            <a:ext cx="2857500" cy="23907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2371725"/>
            <a:ext cx="10515600" cy="4486275"/>
          </a:xfrm>
        </p:spPr>
        <p:txBody>
          <a:bodyPr>
            <a:normAutofit/>
          </a:bodyPr>
          <a:lstStyle/>
          <a:p>
            <a:pPr marL="0" indent="0" algn="r">
              <a:buNone/>
            </a:pPr>
            <a:r>
              <a:rPr lang="en-US" sz="11700" b="1" dirty="0" smtClean="0">
                <a:solidFill>
                  <a:schemeClr val="accent3">
                    <a:lumMod val="50000"/>
                  </a:schemeClr>
                </a:solidFill>
              </a:rPr>
              <a:t>“Lead </a:t>
            </a:r>
            <a:r>
              <a:rPr lang="en-US" sz="11700" b="1" dirty="0">
                <a:solidFill>
                  <a:schemeClr val="accent3">
                    <a:lumMod val="50000"/>
                  </a:schemeClr>
                </a:solidFill>
              </a:rPr>
              <a:t>makes the mind give </a:t>
            </a:r>
            <a:r>
              <a:rPr lang="en-US" sz="11700" b="1" dirty="0" smtClean="0">
                <a:solidFill>
                  <a:schemeClr val="accent3">
                    <a:lumMod val="50000"/>
                  </a:schemeClr>
                </a:solidFill>
              </a:rPr>
              <a:t>way”</a:t>
            </a:r>
            <a:br>
              <a:rPr lang="en-US" sz="11700" b="1" dirty="0" smtClean="0">
                <a:solidFill>
                  <a:schemeClr val="accent3">
                    <a:lumMod val="50000"/>
                  </a:schemeClr>
                </a:solidFill>
              </a:rPr>
            </a:br>
            <a:r>
              <a:rPr lang="en-US" sz="4800" dirty="0" smtClean="0">
                <a:solidFill>
                  <a:schemeClr val="accent3">
                    <a:lumMod val="50000"/>
                  </a:schemeClr>
                </a:solidFill>
              </a:rPr>
              <a:t> – </a:t>
            </a:r>
            <a:r>
              <a:rPr lang="en-US" sz="4800" dirty="0" err="1" smtClean="0">
                <a:solidFill>
                  <a:schemeClr val="accent3">
                    <a:lumMod val="50000"/>
                  </a:schemeClr>
                </a:solidFill>
              </a:rPr>
              <a:t>Discorides</a:t>
            </a:r>
            <a:r>
              <a:rPr lang="en-US" sz="4800" dirty="0" smtClean="0">
                <a:solidFill>
                  <a:schemeClr val="accent3">
                    <a:lumMod val="50000"/>
                  </a:schemeClr>
                </a:solidFill>
              </a:rPr>
              <a:t>, 2</a:t>
            </a:r>
            <a:r>
              <a:rPr lang="en-US" sz="4800" baseline="30000" dirty="0" smtClean="0">
                <a:solidFill>
                  <a:schemeClr val="accent3">
                    <a:lumMod val="50000"/>
                  </a:schemeClr>
                </a:solidFill>
              </a:rPr>
              <a:t>nd</a:t>
            </a:r>
            <a:r>
              <a:rPr lang="en-US" sz="4800" dirty="0" smtClean="0">
                <a:solidFill>
                  <a:schemeClr val="accent3">
                    <a:lumMod val="50000"/>
                  </a:schemeClr>
                </a:solidFill>
              </a:rPr>
              <a:t> Century BCE</a:t>
            </a:r>
            <a:endParaRPr lang="en-US" sz="4800" dirty="0">
              <a:solidFill>
                <a:schemeClr val="accent3">
                  <a:lumMod val="50000"/>
                </a:schemeClr>
              </a:solidFill>
            </a:endParaRPr>
          </a:p>
        </p:txBody>
      </p:sp>
    </p:spTree>
    <p:extLst>
      <p:ext uri="{BB962C8B-B14F-4D97-AF65-F5344CB8AC3E}">
        <p14:creationId xmlns:p14="http://schemas.microsoft.com/office/powerpoint/2010/main" val="31197125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5715886" y="-28576"/>
            <a:ext cx="5917721" cy="6858000"/>
          </a:xfr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5400000">
            <a:off x="-547791" y="1091896"/>
            <a:ext cx="6843712" cy="4631343"/>
          </a:xfrm>
          <a:prstGeom prst="rect">
            <a:avLst/>
          </a:prstGeom>
        </p:spPr>
      </p:pic>
    </p:spTree>
    <p:extLst>
      <p:ext uri="{BB962C8B-B14F-4D97-AF65-F5344CB8AC3E}">
        <p14:creationId xmlns:p14="http://schemas.microsoft.com/office/powerpoint/2010/main" val="35699848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brightnessContrast bright="-46000"/>
                    </a14:imgEffect>
                  </a14:imgLayer>
                </a14:imgProps>
              </a:ext>
              <a:ext uri="{28A0092B-C50C-407E-A947-70E740481C1C}">
                <a14:useLocalDpi xmlns:a14="http://schemas.microsoft.com/office/drawing/2010/main" val="0"/>
              </a:ext>
            </a:extLst>
          </a:blip>
          <a:stretch>
            <a:fillRect/>
          </a:stretch>
        </p:blipFill>
        <p:spPr>
          <a:xfrm>
            <a:off x="1" y="-1270000"/>
            <a:ext cx="12192000" cy="8128000"/>
          </a:xfrm>
          <a:prstGeom prst="rect">
            <a:avLst/>
          </a:prstGeom>
          <a:noFill/>
        </p:spPr>
      </p:pic>
      <p:sp>
        <p:nvSpPr>
          <p:cNvPr id="2" name="Title 1"/>
          <p:cNvSpPr>
            <a:spLocks noGrp="1"/>
          </p:cNvSpPr>
          <p:nvPr>
            <p:ph type="title"/>
          </p:nvPr>
        </p:nvSpPr>
        <p:spPr>
          <a:xfrm>
            <a:off x="415599" y="235559"/>
            <a:ext cx="11360799" cy="763599"/>
          </a:xfrm>
        </p:spPr>
        <p:txBody>
          <a:bodyPr/>
          <a:lstStyle/>
          <a:p>
            <a:r>
              <a:rPr lang="en-US" sz="5400" dirty="0" smtClean="0">
                <a:solidFill>
                  <a:schemeClr val="bg1"/>
                </a:solidFill>
              </a:rPr>
              <a:t>Help to Flint</a:t>
            </a:r>
            <a:endParaRPr lang="en-US" sz="5400" dirty="0">
              <a:solidFill>
                <a:schemeClr val="bg1"/>
              </a:solidFill>
            </a:endParaRPr>
          </a:p>
        </p:txBody>
      </p:sp>
      <p:sp>
        <p:nvSpPr>
          <p:cNvPr id="3" name="Content Placeholder 2"/>
          <p:cNvSpPr>
            <a:spLocks noGrp="1"/>
          </p:cNvSpPr>
          <p:nvPr>
            <p:ph idx="1"/>
          </p:nvPr>
        </p:nvSpPr>
        <p:spPr>
          <a:xfrm>
            <a:off x="258418" y="1451581"/>
            <a:ext cx="11360799" cy="4555200"/>
          </a:xfrm>
        </p:spPr>
        <p:txBody>
          <a:bodyPr/>
          <a:lstStyle/>
          <a:p>
            <a:pPr marL="285750" indent="-285750">
              <a:buClr>
                <a:schemeClr val="bg1"/>
              </a:buClr>
              <a:buFont typeface="Arial" panose="020B0604020202020204" pitchFamily="34" charset="0"/>
              <a:buChar char="•"/>
            </a:pPr>
            <a:r>
              <a:rPr lang="en-US" sz="2800" dirty="0" smtClean="0">
                <a:solidFill>
                  <a:schemeClr val="bg1"/>
                </a:solidFill>
              </a:rPr>
              <a:t>$600+ million in relief</a:t>
            </a:r>
          </a:p>
          <a:p>
            <a:pPr marL="285750" lvl="6" indent="568325">
              <a:buClr>
                <a:schemeClr val="bg1"/>
              </a:buClr>
              <a:buFont typeface="Arial" panose="020B0604020202020204" pitchFamily="34" charset="0"/>
              <a:buChar char="•"/>
            </a:pPr>
            <a:r>
              <a:rPr lang="en-US" sz="2400" dirty="0" smtClean="0">
                <a:solidFill>
                  <a:schemeClr val="bg1"/>
                </a:solidFill>
              </a:rPr>
              <a:t>Bottled water, lead filters, blood testing, Water Bills</a:t>
            </a:r>
          </a:p>
          <a:p>
            <a:pPr marL="285750" lvl="6" indent="568325">
              <a:buClr>
                <a:schemeClr val="bg1"/>
              </a:buClr>
              <a:buFont typeface="Arial" panose="020B0604020202020204" pitchFamily="34" charset="0"/>
              <a:buChar char="•"/>
            </a:pPr>
            <a:r>
              <a:rPr lang="en-US" sz="2400" dirty="0" smtClean="0">
                <a:solidFill>
                  <a:schemeClr val="bg1"/>
                </a:solidFill>
              </a:rPr>
              <a:t>Health, Nutrition, Education Services</a:t>
            </a:r>
          </a:p>
          <a:p>
            <a:pPr marL="285750" lvl="6" indent="568325">
              <a:buClr>
                <a:schemeClr val="bg1"/>
              </a:buClr>
              <a:buFont typeface="Arial" panose="020B0604020202020204" pitchFamily="34" charset="0"/>
              <a:buChar char="•"/>
            </a:pPr>
            <a:r>
              <a:rPr lang="en-US" sz="2400" b="1" dirty="0" smtClean="0">
                <a:solidFill>
                  <a:schemeClr val="bg1"/>
                </a:solidFill>
              </a:rPr>
              <a:t>Lead Pipe Replacement</a:t>
            </a:r>
          </a:p>
          <a:p>
            <a:pPr marL="285750" lvl="3" indent="-285750">
              <a:buClr>
                <a:schemeClr val="bg1"/>
              </a:buClr>
              <a:buFont typeface="Arial" panose="020B0604020202020204" pitchFamily="34" charset="0"/>
              <a:buChar char="•"/>
            </a:pPr>
            <a:r>
              <a:rPr lang="en-US" sz="2867" dirty="0" smtClean="0">
                <a:solidFill>
                  <a:schemeClr val="bg1"/>
                </a:solidFill>
              </a:rPr>
              <a:t>EPA, MDEQ, </a:t>
            </a:r>
            <a:r>
              <a:rPr lang="en-US" sz="2867" dirty="0" smtClean="0">
                <a:solidFill>
                  <a:schemeClr val="bg1"/>
                </a:solidFill>
              </a:rPr>
              <a:t>VT </a:t>
            </a:r>
            <a:r>
              <a:rPr lang="en-US" sz="2867" dirty="0" smtClean="0">
                <a:solidFill>
                  <a:schemeClr val="bg1"/>
                </a:solidFill>
              </a:rPr>
              <a:t>– Best scientists (and students!) </a:t>
            </a:r>
            <a:r>
              <a:rPr lang="en-US" sz="2867" dirty="0" smtClean="0">
                <a:solidFill>
                  <a:schemeClr val="bg1"/>
                </a:solidFill>
              </a:rPr>
              <a:t>on the ground to </a:t>
            </a:r>
            <a:r>
              <a:rPr lang="en-US" sz="2867" b="1" u="sng" dirty="0" smtClean="0">
                <a:solidFill>
                  <a:schemeClr val="bg1"/>
                </a:solidFill>
              </a:rPr>
              <a:t>improve water quality</a:t>
            </a:r>
          </a:p>
          <a:p>
            <a:pPr marL="285750" lvl="3" indent="-285750">
              <a:buClr>
                <a:schemeClr val="bg1"/>
              </a:buClr>
              <a:buFont typeface="Arial" panose="020B0604020202020204" pitchFamily="34" charset="0"/>
              <a:buChar char="•"/>
            </a:pPr>
            <a:r>
              <a:rPr lang="en-US" sz="2867" dirty="0" smtClean="0">
                <a:solidFill>
                  <a:schemeClr val="bg1"/>
                </a:solidFill>
              </a:rPr>
              <a:t>Three Congressional </a:t>
            </a:r>
            <a:r>
              <a:rPr lang="en-US" sz="2867" dirty="0" smtClean="0">
                <a:solidFill>
                  <a:schemeClr val="bg1"/>
                </a:solidFill>
              </a:rPr>
              <a:t>Hearings </a:t>
            </a:r>
            <a:r>
              <a:rPr lang="en-US" sz="2867" dirty="0" smtClean="0">
                <a:solidFill>
                  <a:schemeClr val="bg1"/>
                </a:solidFill>
              </a:rPr>
              <a:t>and </a:t>
            </a:r>
            <a:r>
              <a:rPr lang="en-US" sz="2867" dirty="0" smtClean="0">
                <a:solidFill>
                  <a:schemeClr val="bg1"/>
                </a:solidFill>
              </a:rPr>
              <a:t>400</a:t>
            </a:r>
            <a:r>
              <a:rPr lang="en-US" sz="2867" dirty="0" smtClean="0">
                <a:solidFill>
                  <a:schemeClr val="bg1"/>
                </a:solidFill>
              </a:rPr>
              <a:t>+ lawsuits</a:t>
            </a:r>
          </a:p>
          <a:p>
            <a:pPr marL="285750" lvl="3" indent="-285750">
              <a:buClr>
                <a:schemeClr val="bg1"/>
              </a:buClr>
              <a:buFont typeface="Arial" panose="020B0604020202020204" pitchFamily="34" charset="0"/>
              <a:buChar char="•"/>
            </a:pPr>
            <a:r>
              <a:rPr lang="en-US" sz="2867" dirty="0" smtClean="0">
                <a:solidFill>
                  <a:schemeClr val="bg1"/>
                </a:solidFill>
              </a:rPr>
              <a:t>13 </a:t>
            </a:r>
            <a:r>
              <a:rPr lang="en-US" sz="2867" dirty="0" smtClean="0">
                <a:solidFill>
                  <a:schemeClr val="bg1"/>
                </a:solidFill>
              </a:rPr>
              <a:t>Michigan and Flint </a:t>
            </a:r>
            <a:r>
              <a:rPr lang="en-US" sz="2867" dirty="0" smtClean="0">
                <a:solidFill>
                  <a:schemeClr val="bg1"/>
                </a:solidFill>
              </a:rPr>
              <a:t>civil servants criminally </a:t>
            </a:r>
            <a:r>
              <a:rPr lang="en-US" sz="2867" dirty="0" smtClean="0">
                <a:solidFill>
                  <a:schemeClr val="bg1"/>
                </a:solidFill>
              </a:rPr>
              <a:t>indicted</a:t>
            </a:r>
            <a:endParaRPr lang="en-US" sz="2800" dirty="0">
              <a:solidFill>
                <a:schemeClr val="bg1"/>
              </a:solidFill>
            </a:endParaRPr>
          </a:p>
        </p:txBody>
      </p:sp>
    </p:spTree>
    <p:extLst>
      <p:ext uri="{BB962C8B-B14F-4D97-AF65-F5344CB8AC3E}">
        <p14:creationId xmlns:p14="http://schemas.microsoft.com/office/powerpoint/2010/main" val="127797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37632"/>
            <a:ext cx="12258901" cy="6895632"/>
          </a:xfrm>
          <a:prstGeom prst="rect">
            <a:avLst/>
          </a:prstGeom>
        </p:spPr>
      </p:pic>
    </p:spTree>
    <p:extLst>
      <p:ext uri="{BB962C8B-B14F-4D97-AF65-F5344CB8AC3E}">
        <p14:creationId xmlns:p14="http://schemas.microsoft.com/office/powerpoint/2010/main" val="1603314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103691" cy="407415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3692" y="0"/>
            <a:ext cx="6088307" cy="40638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3692" y="2905814"/>
            <a:ext cx="6088308" cy="4063889"/>
          </a:xfrm>
          <a:prstGeom prst="rect">
            <a:avLst/>
          </a:prstGeom>
        </p:spPr>
      </p:pic>
      <p:pic>
        <p:nvPicPr>
          <p:cNvPr id="9" name="Content Placeholder 8"/>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0" y="2783377"/>
            <a:ext cx="6103691" cy="4074623"/>
          </a:xfrm>
        </p:spPr>
      </p:pic>
      <p:sp>
        <p:nvSpPr>
          <p:cNvPr id="10" name="TextBox 9"/>
          <p:cNvSpPr txBox="1"/>
          <p:nvPr/>
        </p:nvSpPr>
        <p:spPr>
          <a:xfrm>
            <a:off x="3675144" y="3124475"/>
            <a:ext cx="2329677" cy="584775"/>
          </a:xfrm>
          <a:prstGeom prst="rect">
            <a:avLst/>
          </a:prstGeom>
          <a:noFill/>
        </p:spPr>
        <p:txBody>
          <a:bodyPr wrap="none" rtlCol="0">
            <a:spAutoFit/>
          </a:bodyPr>
          <a:lstStyle/>
          <a:p>
            <a:r>
              <a:rPr lang="en-US" sz="3200" b="1" u="sng" dirty="0" smtClean="0">
                <a:solidFill>
                  <a:schemeClr val="bg1"/>
                </a:solidFill>
              </a:rPr>
              <a:t>Spring </a:t>
            </a:r>
            <a:r>
              <a:rPr lang="en-US" sz="3200" b="1" u="sng" dirty="0" smtClean="0">
                <a:solidFill>
                  <a:schemeClr val="bg1"/>
                </a:solidFill>
              </a:rPr>
              <a:t>Break</a:t>
            </a:r>
            <a:endParaRPr lang="en-US" sz="3200" b="1" u="sng" dirty="0">
              <a:solidFill>
                <a:schemeClr val="bg1"/>
              </a:solidFill>
            </a:endParaRPr>
          </a:p>
        </p:txBody>
      </p:sp>
    </p:spTree>
    <p:extLst>
      <p:ext uri="{BB962C8B-B14F-4D97-AF65-F5344CB8AC3E}">
        <p14:creationId xmlns:p14="http://schemas.microsoft.com/office/powerpoint/2010/main" val="1547906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44769"/>
            <a:ext cx="6040898" cy="3830127"/>
          </a:xfrm>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7162801" y="3104990"/>
            <a:ext cx="5029200" cy="37719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 y="2952751"/>
            <a:ext cx="5206999" cy="3905250"/>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7861001" y="0"/>
            <a:ext cx="4331000" cy="3773310"/>
          </a:xfrm>
          <a:prstGeom prst="rect">
            <a:avLst/>
          </a:prstGeom>
        </p:spPr>
      </p:pic>
      <p:pic>
        <p:nvPicPr>
          <p:cNvPr id="3074" name="Picture 2" descr="Dr. Marc Edwards of Virginia Tech University"/>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178738" y="1951942"/>
            <a:ext cx="5079700" cy="28573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0898" y="194474"/>
            <a:ext cx="1906726" cy="409946"/>
          </a:xfrm>
          <a:prstGeom prst="rect">
            <a:avLst/>
          </a:prstGeom>
        </p:spPr>
      </p:pic>
      <p:pic>
        <p:nvPicPr>
          <p:cNvPr id="2050" name="Picture 2" descr="http://www.pumpthebeat.com/wp-content/uploads/2013/10/UMass-Amherst-PumptheBeat.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8258" b="28640"/>
          <a:stretch/>
        </p:blipFill>
        <p:spPr bwMode="auto">
          <a:xfrm>
            <a:off x="6381063" y="754125"/>
            <a:ext cx="1226396" cy="5286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files.ctctcdn.com/cf190f2b001/0428ab56-2552-45bc-aa57-67e13738e88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47739" y="1420568"/>
            <a:ext cx="1259720" cy="3857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750261" y="4913808"/>
            <a:ext cx="2857198" cy="1446550"/>
          </a:xfrm>
          <a:prstGeom prst="rect">
            <a:avLst/>
          </a:prstGeom>
        </p:spPr>
        <p:txBody>
          <a:bodyPr wrap="square">
            <a:spAutoFit/>
          </a:bodyPr>
          <a:lstStyle/>
          <a:p>
            <a:pPr algn="ctr"/>
            <a:r>
              <a:rPr lang="en-US" sz="4400" b="1" u="sng" dirty="0" smtClean="0"/>
              <a:t>Summer </a:t>
            </a:r>
            <a:r>
              <a:rPr lang="en-US" sz="4400" b="1" u="sng" dirty="0"/>
              <a:t>Vacation</a:t>
            </a:r>
          </a:p>
        </p:txBody>
      </p:sp>
    </p:spTree>
    <p:extLst>
      <p:ext uri="{BB962C8B-B14F-4D97-AF65-F5344CB8AC3E}">
        <p14:creationId xmlns:p14="http://schemas.microsoft.com/office/powerpoint/2010/main" val="40498909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C">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
        <p:nvSpPr>
          <p:cNvPr id="4" name="Rectangle 3"/>
          <p:cNvSpPr/>
          <p:nvPr/>
        </p:nvSpPr>
        <p:spPr>
          <a:xfrm>
            <a:off x="5924550" y="6488668"/>
            <a:ext cx="626745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https://twitter.com/thedailyshow/status/688131499615363074</a:t>
            </a:r>
          </a:p>
        </p:txBody>
      </p:sp>
    </p:spTree>
    <p:extLst>
      <p:ext uri="{BB962C8B-B14F-4D97-AF65-F5344CB8AC3E}">
        <p14:creationId xmlns:p14="http://schemas.microsoft.com/office/powerpoint/2010/main" val="21753932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Picture 32" descr="http://goldenmileshopping.ca/wp-content/uploads/2012/04/toronto_star_log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76529" y="785584"/>
            <a:ext cx="2078545" cy="10017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cdn.theatlantic.com/front/images/logo/213x70.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764056" y="1424903"/>
            <a:ext cx="1453403" cy="477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upload.wikimedia.org/wikipedia/commons/thumb/d/d7/National_Public_Radio_logo.svg/159px-National_Public_Radio_logo.sv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88817" y="4468399"/>
            <a:ext cx="1553543" cy="5178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upload.wikimedia.org/wikipedia/en/3/31/Al_Jazeera_America_Logo.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325844" y="2156203"/>
            <a:ext cx="900467" cy="12385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https://pbs.twimg.com/profile_images/508960761826131968/LnvhR8ED.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15144" y="1325422"/>
            <a:ext cx="929157" cy="929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tatic1.squarespace.com/static/52b8bc8de4b089a76bb35de5/t/5673218acbced6829d6a899c/1450385802683/NY-Times-Logo.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784244" y="329996"/>
            <a:ext cx="1885836" cy="1376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tatic01.uverse.com/web_files/NEXTGEN/web_files/images/category_overrides/MSNBC/the_rachel_maddow_show.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886111" y="4093162"/>
            <a:ext cx="1175372" cy="1567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https://upload.wikimedia.org/wikipedia/commons/9/9f/NBC_News_2013_logo.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874978" y="1108431"/>
            <a:ext cx="1269836" cy="10271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andrewmaraniss.com/wp-content/uploads/2015/01/washingtonpost.png"/>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3818411" y="5131317"/>
            <a:ext cx="1707137" cy="12348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orbes Logo PNG #03004"/>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1754909" y="2407931"/>
            <a:ext cx="1681649" cy="84418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static.wixstatic.com/media/5ba28b_ba693d2a1acf4b6f883a6a72ac2e62f6.png/v1/fit/w_600,h_512/5ba28b_ba693d2a1acf4b6f883a6a72ac2e62f6.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1736" y="2452800"/>
            <a:ext cx="992515" cy="992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https://blog.agilebits.com/wp-content/uploads/2015/01/Guardian-icon.png"/>
          <p:cNvPicPr>
            <a:picLocks noChangeAspect="1" noChangeArrowheads="1"/>
          </p:cNvPicPr>
          <p:nvPr/>
        </p:nvPicPr>
        <p:blipFill>
          <a:blip r:embed="rId14" cstate="email">
            <a:extLst>
              <a:ext uri="{28A0092B-C50C-407E-A947-70E740481C1C}">
                <a14:useLocalDpi xmlns:a14="http://schemas.microsoft.com/office/drawing/2010/main" val="0"/>
              </a:ext>
            </a:extLst>
          </a:blip>
          <a:srcRect/>
          <a:stretch>
            <a:fillRect/>
          </a:stretch>
        </p:blipFill>
        <p:spPr bwMode="auto">
          <a:xfrm>
            <a:off x="8512019" y="1493846"/>
            <a:ext cx="869471" cy="8694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https://d3n8a8pro7vhmx.cloudfront.net/hancockparkpatriots/pages/244/attachments/original/1404094287/Logo-CBS_News.png?1404094287"/>
          <p:cNvPicPr>
            <a:picLocks noChangeAspect="1" noChangeArrowheads="1"/>
          </p:cNvPicPr>
          <p:nvPr/>
        </p:nvPicPr>
        <p:blipFill>
          <a:blip r:embed="rId15" cstate="email">
            <a:extLst>
              <a:ext uri="{28A0092B-C50C-407E-A947-70E740481C1C}">
                <a14:useLocalDpi xmlns:a14="http://schemas.microsoft.com/office/drawing/2010/main" val="0"/>
              </a:ext>
            </a:extLst>
          </a:blip>
          <a:srcRect/>
          <a:stretch>
            <a:fillRect/>
          </a:stretch>
        </p:blipFill>
        <p:spPr bwMode="auto">
          <a:xfrm>
            <a:off x="7366338" y="3873372"/>
            <a:ext cx="1409720" cy="986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upload.wikimedia.org/wikipedia/commons/0/0c/The_Daily_Beast_logo.png"/>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3260469" y="3241484"/>
            <a:ext cx="937181" cy="9371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davepear.com/blog/wp-content/uploads/2011/02/New-Yorker.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527495" y="9062978"/>
            <a:ext cx="1554229" cy="304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5/5a/Rolling_Stone_logo.png"/>
          <p:cNvPicPr>
            <a:picLocks noChangeAspect="1" noChangeArrowheads="1"/>
          </p:cNvPicPr>
          <p:nvPr/>
        </p:nvPicPr>
        <p:blipFill>
          <a:blip r:embed="rId18" cstate="email">
            <a:extLst>
              <a:ext uri="{28A0092B-C50C-407E-A947-70E740481C1C}">
                <a14:useLocalDpi xmlns:a14="http://schemas.microsoft.com/office/drawing/2010/main" val="0"/>
              </a:ext>
            </a:extLst>
          </a:blip>
          <a:srcRect/>
          <a:stretch>
            <a:fillRect/>
          </a:stretch>
        </p:blipFill>
        <p:spPr bwMode="auto">
          <a:xfrm>
            <a:off x="4278042" y="3629656"/>
            <a:ext cx="3220454" cy="6755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upload.wikimedia.org/wikipedia/commons/thumb/b/b3/Time_Magazine_logo.svg/2000px-Time_Magazine_logo.svg.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465806" y="6055898"/>
            <a:ext cx="1907587" cy="61880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theesa.com/wp-content/uploads/2015/07/Fortune-logo.png"/>
          <p:cNvPicPr>
            <a:picLocks noChangeAspect="1" noChangeArrowheads="1"/>
          </p:cNvPicPr>
          <p:nvPr/>
        </p:nvPicPr>
        <p:blipFill>
          <a:blip r:embed="rId20" cstate="email">
            <a:extLst>
              <a:ext uri="{28A0092B-C50C-407E-A947-70E740481C1C}">
                <a14:useLocalDpi xmlns:a14="http://schemas.microsoft.com/office/drawing/2010/main" val="0"/>
              </a:ext>
            </a:extLst>
          </a:blip>
          <a:srcRect/>
          <a:stretch>
            <a:fillRect/>
          </a:stretch>
        </p:blipFill>
        <p:spPr bwMode="auto">
          <a:xfrm>
            <a:off x="6527791" y="477898"/>
            <a:ext cx="1716347" cy="30768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lexlaw.co.uk/wp-content/uploads/2009/08/sky-news-logo.png"/>
          <p:cNvPicPr>
            <a:picLocks noChangeAspect="1" noChangeArrowheads="1"/>
          </p:cNvPicPr>
          <p:nvPr/>
        </p:nvPicPr>
        <p:blipFill>
          <a:blip r:embed="rId21" cstate="email">
            <a:extLst>
              <a:ext uri="{28A0092B-C50C-407E-A947-70E740481C1C}">
                <a14:useLocalDpi xmlns:a14="http://schemas.microsoft.com/office/drawing/2010/main" val="0"/>
              </a:ext>
            </a:extLst>
          </a:blip>
          <a:srcRect/>
          <a:stretch>
            <a:fillRect/>
          </a:stretch>
        </p:blipFill>
        <p:spPr bwMode="auto">
          <a:xfrm>
            <a:off x="1745596" y="3379488"/>
            <a:ext cx="1248041" cy="31809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whoneedsnewspapers.org/images/va/vart_masthead.png"/>
          <p:cNvPicPr>
            <a:picLocks noChangeAspect="1" noChangeArrowheads="1"/>
          </p:cNvPicPr>
          <p:nvPr/>
        </p:nvPicPr>
        <p:blipFill>
          <a:blip r:embed="rId22" cstate="email">
            <a:extLst>
              <a:ext uri="{28A0092B-C50C-407E-A947-70E740481C1C}">
                <a14:useLocalDpi xmlns:a14="http://schemas.microsoft.com/office/drawing/2010/main" val="0"/>
              </a:ext>
            </a:extLst>
          </a:blip>
          <a:srcRect/>
          <a:stretch>
            <a:fillRect/>
          </a:stretch>
        </p:blipFill>
        <p:spPr bwMode="auto">
          <a:xfrm>
            <a:off x="8201055" y="5174489"/>
            <a:ext cx="2137185" cy="50885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vignette3.wikia.nocookie.net/logopedia/images/6/66/1000px-Detroit_Free_Press_Logo_svg.png/revision/latest?cb=2011101120291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38065" y="3023756"/>
            <a:ext cx="2273033" cy="32432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caplancommunications.com/wp-content/uploads/Detroit-News.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543325" y="2463169"/>
            <a:ext cx="660685" cy="4567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mlive.com/mobile-device/img/icons/mlive_250.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651410" y="1650039"/>
            <a:ext cx="811476" cy="81147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s://upload.wikimedia.org/wikipedia/commons/e/e1/The_Economist_Logo.png"/>
          <p:cNvPicPr>
            <a:picLocks noChangeAspect="1" noChangeArrowheads="1"/>
          </p:cNvPicPr>
          <p:nvPr/>
        </p:nvPicPr>
        <p:blipFill>
          <a:blip r:embed="rId26" cstate="email">
            <a:extLst>
              <a:ext uri="{28A0092B-C50C-407E-A947-70E740481C1C}">
                <a14:useLocalDpi xmlns:a14="http://schemas.microsoft.com/office/drawing/2010/main" val="0"/>
              </a:ext>
            </a:extLst>
          </a:blip>
          <a:srcRect/>
          <a:stretch>
            <a:fillRect/>
          </a:stretch>
        </p:blipFill>
        <p:spPr bwMode="auto">
          <a:xfrm>
            <a:off x="5336546" y="1992667"/>
            <a:ext cx="1376037" cy="704531"/>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static1.squarespace.com/static/54749c39e4b0712a5b6a8d96/t/54aff0cde4b0ce916d661055/1420816594157/wallstreetjournal.pn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8904251" y="3444954"/>
            <a:ext cx="1592664" cy="9218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ttp://images.classicalite.com/data/images/full/5978/abc-news.png"/>
          <p:cNvPicPr>
            <a:picLocks noChangeAspect="1" noChangeArrowheads="1"/>
          </p:cNvPicPr>
          <p:nvPr/>
        </p:nvPicPr>
        <p:blipFill>
          <a:blip r:embed="rId28" cstate="email">
            <a:extLst>
              <a:ext uri="{28A0092B-C50C-407E-A947-70E740481C1C}">
                <a14:useLocalDpi xmlns:a14="http://schemas.microsoft.com/office/drawing/2010/main" val="0"/>
              </a:ext>
            </a:extLst>
          </a:blip>
          <a:srcRect/>
          <a:stretch>
            <a:fillRect/>
          </a:stretch>
        </p:blipFill>
        <p:spPr bwMode="auto">
          <a:xfrm>
            <a:off x="3110612" y="4232972"/>
            <a:ext cx="1093397" cy="109339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mediad.publicbroadcasting.net/p/michigan/files/201509/logo_transparent.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351508" y="4174228"/>
            <a:ext cx="2034457" cy="1097012"/>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thecomeback.com/awfulannouncing/wp-content/uploads/sites/94/2014/03/fivethirtyeightfox.png"/>
          <p:cNvPicPr>
            <a:picLocks noChangeAspect="1" noChangeArrowheads="1"/>
          </p:cNvPicPr>
          <p:nvPr/>
        </p:nvPicPr>
        <p:blipFill>
          <a:blip r:embed="rId30" cstate="email">
            <a:extLst>
              <a:ext uri="{28A0092B-C50C-407E-A947-70E740481C1C}">
                <a14:useLocalDpi xmlns:a14="http://schemas.microsoft.com/office/drawing/2010/main" val="0"/>
              </a:ext>
            </a:extLst>
          </a:blip>
          <a:srcRect/>
          <a:stretch>
            <a:fillRect/>
          </a:stretch>
        </p:blipFill>
        <p:spPr bwMode="auto">
          <a:xfrm>
            <a:off x="1754908" y="6055897"/>
            <a:ext cx="2268556" cy="34183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vignette3.wikia.nocookie.net/milgreen/images/c/c0/BBC_%28Milgreen%29.png/revision/latest?cb=2012101410011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254608" y="2384764"/>
            <a:ext cx="918901" cy="9189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vignette1.wikia.nocookie.net/logopedia/images/6/6e/Wired_logo.png/revision/latest?cb=20130327022352"/>
          <p:cNvPicPr>
            <a:picLocks noChangeAspect="1" noChangeArrowheads="1"/>
          </p:cNvPicPr>
          <p:nvPr/>
        </p:nvPicPr>
        <p:blipFill>
          <a:blip r:embed="rId32" cstate="email">
            <a:extLst>
              <a:ext uri="{28A0092B-C50C-407E-A947-70E740481C1C}">
                <a14:useLocalDpi xmlns:a14="http://schemas.microsoft.com/office/drawing/2010/main" val="0"/>
              </a:ext>
            </a:extLst>
          </a:blip>
          <a:srcRect/>
          <a:stretch>
            <a:fillRect/>
          </a:stretch>
        </p:blipFill>
        <p:spPr bwMode="auto">
          <a:xfrm>
            <a:off x="1985779" y="696506"/>
            <a:ext cx="1656018" cy="3404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sigmaxi.org/images/default-source/Publications/asmasthead240x187.jpg?sfvrsn=2"/>
          <p:cNvPicPr>
            <a:picLocks noChangeAspect="1" noChangeArrowheads="1"/>
          </p:cNvPicPr>
          <p:nvPr/>
        </p:nvPicPr>
        <p:blipFill rotWithShape="1">
          <a:blip r:embed="rId33" cstate="email">
            <a:extLst>
              <a:ext uri="{28A0092B-C50C-407E-A947-70E740481C1C}">
                <a14:useLocalDpi xmlns:a14="http://schemas.microsoft.com/office/drawing/2010/main" val="0"/>
              </a:ext>
            </a:extLst>
          </a:blip>
          <a:srcRect/>
          <a:stretch/>
        </p:blipFill>
        <p:spPr bwMode="auto">
          <a:xfrm>
            <a:off x="13631434" y="11653542"/>
            <a:ext cx="817621" cy="2882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s.scientificamerican.com/sa-visual/files/2014/03/sa2007-07-01.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135850" y="5861413"/>
            <a:ext cx="2044052" cy="86531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tes.nicholas.duke.edu/avnervengosh/files/2011/08/American-Scientist.gif"/>
          <p:cNvPicPr>
            <a:picLocks noChangeAspect="1" noChangeArrowheads="1"/>
          </p:cNvPicPr>
          <p:nvPr/>
        </p:nvPicPr>
        <p:blipFill rotWithShape="1">
          <a:blip r:embed="rId35" cstate="print">
            <a:extLst>
              <a:ext uri="{28A0092B-C50C-407E-A947-70E740481C1C}">
                <a14:useLocalDpi xmlns:a14="http://schemas.microsoft.com/office/drawing/2010/main" val="0"/>
              </a:ext>
            </a:extLst>
          </a:blip>
          <a:srcRect r="40589"/>
          <a:stretch/>
        </p:blipFill>
        <p:spPr bwMode="auto">
          <a:xfrm>
            <a:off x="5862787" y="5174490"/>
            <a:ext cx="2161893" cy="73567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upload.wikimedia.org/wikipedia/commons/thumb/d/de/HBO_logo.svg/215px-HBO_logo.svg.png"/>
          <p:cNvPicPr>
            <a:picLocks noChangeAspect="1" noChangeArrowheads="1"/>
          </p:cNvPicPr>
          <p:nvPr/>
        </p:nvPicPr>
        <p:blipFill>
          <a:blip r:embed="rId36" cstate="email">
            <a:extLst>
              <a:ext uri="{28A0092B-C50C-407E-A947-70E740481C1C}">
                <a14:useLocalDpi xmlns:a14="http://schemas.microsoft.com/office/drawing/2010/main" val="0"/>
              </a:ext>
            </a:extLst>
          </a:blip>
          <a:srcRect/>
          <a:stretch>
            <a:fillRect/>
          </a:stretch>
        </p:blipFill>
        <p:spPr bwMode="auto">
          <a:xfrm>
            <a:off x="3768664" y="183658"/>
            <a:ext cx="1351181" cy="5593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3.amazonaws.com/production.mediajoint.prx.org/public/comatose_files/7572/Vice.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8376528" y="138600"/>
            <a:ext cx="2036520" cy="814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1658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245660" y="55475"/>
            <a:ext cx="7082010" cy="4816776"/>
          </a:xfrm>
        </p:spPr>
      </p:pic>
      <p:sp>
        <p:nvSpPr>
          <p:cNvPr id="2" name="Title 1"/>
          <p:cNvSpPr>
            <a:spLocks noGrp="1"/>
          </p:cNvSpPr>
          <p:nvPr>
            <p:ph type="title"/>
          </p:nvPr>
        </p:nvSpPr>
        <p:spPr>
          <a:xfrm>
            <a:off x="-237288" y="39756"/>
            <a:ext cx="12192000" cy="763599"/>
          </a:xfrm>
        </p:spPr>
        <p:txBody>
          <a:bodyPr/>
          <a:lstStyle/>
          <a:p>
            <a:pPr algn="r"/>
            <a:r>
              <a:rPr lang="en-US" u="sng" dirty="0" smtClean="0"/>
              <a:t>National Impact</a:t>
            </a:r>
            <a:endParaRPr lang="en-US" u="sng"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478" t="10415" r="34946"/>
          <a:stretch/>
        </p:blipFill>
        <p:spPr>
          <a:xfrm>
            <a:off x="5650836" y="803355"/>
            <a:ext cx="5480991" cy="4879438"/>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54637" y="5347373"/>
            <a:ext cx="5832208" cy="138479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49594"/>
          <a:stretch/>
        </p:blipFill>
        <p:spPr>
          <a:xfrm>
            <a:off x="0" y="5403026"/>
            <a:ext cx="5076967" cy="75062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50323"/>
          <a:stretch/>
        </p:blipFill>
        <p:spPr>
          <a:xfrm>
            <a:off x="477670" y="6039770"/>
            <a:ext cx="5003453" cy="750626"/>
          </a:xfrm>
          <a:prstGeom prst="rect">
            <a:avLst/>
          </a:prstGeom>
        </p:spPr>
      </p:pic>
      <p:pic>
        <p:nvPicPr>
          <p:cNvPr id="1026" name="Picture 2" descr="http://www.marianapolis.org/uploaded/Library_icons/boston_glob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7670" y="5190186"/>
            <a:ext cx="1787856" cy="4256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nderconsideration.com/brandnew/archives/nrdc_logo_detai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5660" y="1970874"/>
            <a:ext cx="530363" cy="61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7141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 y="214724"/>
            <a:ext cx="11973339" cy="763599"/>
          </a:xfrm>
        </p:spPr>
        <p:txBody>
          <a:bodyPr/>
          <a:lstStyle/>
          <a:p>
            <a:r>
              <a:rPr lang="en-US" sz="5400" dirty="0" smtClean="0"/>
              <a:t>Lead-in-water testing in our lab (2016)</a:t>
            </a:r>
            <a:endParaRPr lang="en-US" sz="5400" dirty="0"/>
          </a:p>
        </p:txBody>
      </p:sp>
      <p:sp>
        <p:nvSpPr>
          <p:cNvPr id="3" name="Content Placeholder 2"/>
          <p:cNvSpPr>
            <a:spLocks noGrp="1"/>
          </p:cNvSpPr>
          <p:nvPr>
            <p:ph idx="1"/>
          </p:nvPr>
        </p:nvSpPr>
        <p:spPr>
          <a:xfrm>
            <a:off x="415601" y="1536633"/>
            <a:ext cx="2708599" cy="4555200"/>
          </a:xfrm>
        </p:spPr>
        <p:txBody>
          <a:bodyPr/>
          <a:lstStyle/>
          <a:p>
            <a:r>
              <a:rPr lang="en-US" sz="2400" b="1" u="sng" dirty="0" smtClean="0"/>
              <a:t>Cities</a:t>
            </a:r>
          </a:p>
          <a:p>
            <a:pPr marL="285750" indent="-285750">
              <a:buFontTx/>
              <a:buChar char="-"/>
            </a:pPr>
            <a:r>
              <a:rPr lang="en-US" sz="2000" dirty="0" smtClean="0"/>
              <a:t>Philadelphia, PA</a:t>
            </a:r>
            <a:br>
              <a:rPr lang="en-US" sz="2000" dirty="0" smtClean="0"/>
            </a:br>
            <a:r>
              <a:rPr lang="en-US" sz="2000" dirty="0" smtClean="0"/>
              <a:t>w/ Philly citizens</a:t>
            </a:r>
          </a:p>
          <a:p>
            <a:pPr marL="285750" indent="-285750">
              <a:buFontTx/>
              <a:buChar char="-"/>
            </a:pPr>
            <a:r>
              <a:rPr lang="en-US" sz="2000" dirty="0" smtClean="0"/>
              <a:t>Pittsburgh, PA</a:t>
            </a:r>
          </a:p>
          <a:p>
            <a:pPr marL="285750" indent="-285750">
              <a:buFontTx/>
              <a:buChar char="-"/>
            </a:pPr>
            <a:r>
              <a:rPr lang="en-US" sz="2000" dirty="0" smtClean="0"/>
              <a:t>New Orleans </a:t>
            </a:r>
            <a:br>
              <a:rPr lang="en-US" sz="2000" dirty="0" smtClean="0"/>
            </a:br>
            <a:r>
              <a:rPr lang="en-US" sz="2000" dirty="0" smtClean="0"/>
              <a:t>w/ LSU</a:t>
            </a:r>
          </a:p>
          <a:p>
            <a:pPr marL="285750" indent="-285750">
              <a:buFontTx/>
              <a:buChar char="-"/>
            </a:pPr>
            <a:r>
              <a:rPr lang="en-US" sz="2000" dirty="0" smtClean="0"/>
              <a:t>Flint, MI</a:t>
            </a:r>
          </a:p>
          <a:p>
            <a:pPr marL="285750" indent="-285750">
              <a:buFontTx/>
              <a:buChar char="-"/>
            </a:pPr>
            <a:r>
              <a:rPr lang="en-US" sz="2000" dirty="0" smtClean="0"/>
              <a:t>Buffalo, NY</a:t>
            </a:r>
          </a:p>
          <a:p>
            <a:pPr marL="285750" indent="-285750">
              <a:buFontTx/>
              <a:buChar char="-"/>
            </a:pPr>
            <a:r>
              <a:rPr lang="en-US" sz="2000" dirty="0" smtClean="0"/>
              <a:t>Dayton, OH (hospitals</a:t>
            </a:r>
            <a:r>
              <a:rPr lang="en-US" sz="2000" dirty="0" smtClean="0"/>
              <a:t>)</a:t>
            </a:r>
          </a:p>
        </p:txBody>
      </p:sp>
      <p:sp>
        <p:nvSpPr>
          <p:cNvPr id="4" name="Content Placeholder 2"/>
          <p:cNvSpPr txBox="1">
            <a:spLocks/>
          </p:cNvSpPr>
          <p:nvPr/>
        </p:nvSpPr>
        <p:spPr>
          <a:xfrm>
            <a:off x="2743200" y="1536633"/>
            <a:ext cx="3856382" cy="45552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rtl val="0"/>
              </a:defRPr>
            </a:lvl1pPr>
            <a:lvl2pPr marR="0" lvl="1"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2pPr>
            <a:lvl3pPr marR="0" lvl="2"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3pPr>
            <a:lvl4pPr marR="0" lvl="3"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4pPr>
            <a:lvl5pPr marR="0" lvl="4"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5pPr>
            <a:lvl6pPr marR="0" lvl="5"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6pPr>
            <a:lvl7pPr marR="0" lvl="6"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7pPr>
            <a:lvl8pPr marR="0" lvl="7"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8pPr>
            <a:lvl9pPr marR="0" lvl="8"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9pPr>
          </a:lstStyle>
          <a:p>
            <a:r>
              <a:rPr lang="en-US" sz="2400" b="1" u="sng" kern="0" dirty="0" smtClean="0"/>
              <a:t>Public Schools near</a:t>
            </a:r>
          </a:p>
          <a:p>
            <a:pPr marL="285750" indent="-285750">
              <a:buFontTx/>
              <a:buChar char="-"/>
            </a:pPr>
            <a:r>
              <a:rPr lang="en-US" sz="2000" kern="0" dirty="0" smtClean="0"/>
              <a:t>UNC Wilmington, NC</a:t>
            </a:r>
          </a:p>
          <a:p>
            <a:pPr marL="285750" indent="-285750">
              <a:buFontTx/>
              <a:buChar char="-"/>
            </a:pPr>
            <a:r>
              <a:rPr lang="en-US" sz="2000" kern="0" dirty="0" smtClean="0"/>
              <a:t>Tuskegee College, AL</a:t>
            </a:r>
          </a:p>
          <a:p>
            <a:pPr marL="285750" indent="-285750">
              <a:buFontTx/>
              <a:buChar char="-"/>
            </a:pPr>
            <a:r>
              <a:rPr lang="en-US" sz="2000" kern="0" dirty="0" smtClean="0"/>
              <a:t>Atlanta College, GA</a:t>
            </a:r>
          </a:p>
          <a:p>
            <a:pPr marL="285750" indent="-285750">
              <a:buFontTx/>
              <a:buChar char="-"/>
            </a:pPr>
            <a:endParaRPr lang="en-US" sz="2000" kern="0" dirty="0"/>
          </a:p>
        </p:txBody>
      </p:sp>
      <p:sp>
        <p:nvSpPr>
          <p:cNvPr id="5" name="Content Placeholder 2"/>
          <p:cNvSpPr txBox="1">
            <a:spLocks/>
          </p:cNvSpPr>
          <p:nvPr/>
        </p:nvSpPr>
        <p:spPr>
          <a:xfrm>
            <a:off x="6006548" y="1542640"/>
            <a:ext cx="2961860" cy="4555200"/>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rtl val="0"/>
              </a:defRPr>
            </a:lvl1pPr>
            <a:lvl2pPr marR="0" lvl="1"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2pPr>
            <a:lvl3pPr marR="0" lvl="2"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3pPr>
            <a:lvl4pPr marR="0" lvl="3"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4pPr>
            <a:lvl5pPr marR="0" lvl="4"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5pPr>
            <a:lvl6pPr marR="0" lvl="5"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6pPr>
            <a:lvl7pPr marR="0" lvl="6"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7pPr>
            <a:lvl8pPr marR="0" lvl="7"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8pPr>
            <a:lvl9pPr marR="0" lvl="8"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9pPr>
          </a:lstStyle>
          <a:p>
            <a:r>
              <a:rPr lang="en-US" sz="2400" b="1" u="sng" kern="0" dirty="0" smtClean="0"/>
              <a:t>Private Wells</a:t>
            </a:r>
          </a:p>
          <a:p>
            <a:pPr marL="285750" indent="-285750">
              <a:buFontTx/>
              <a:buChar char="-"/>
            </a:pPr>
            <a:r>
              <a:rPr lang="en-US" sz="2000" kern="0" dirty="0" smtClean="0"/>
              <a:t>North Carolina State </a:t>
            </a:r>
            <a:br>
              <a:rPr lang="en-US" sz="2000" kern="0" dirty="0" smtClean="0"/>
            </a:br>
            <a:r>
              <a:rPr lang="en-US" sz="2000" kern="0" dirty="0" smtClean="0"/>
              <a:t>(3 counties)</a:t>
            </a:r>
          </a:p>
          <a:p>
            <a:pPr marL="285750" indent="-285750">
              <a:buFontTx/>
              <a:buChar char="-"/>
            </a:pPr>
            <a:r>
              <a:rPr lang="en-US" sz="2000" kern="0" dirty="0" smtClean="0"/>
              <a:t>Orleans, </a:t>
            </a:r>
            <a:r>
              <a:rPr lang="en-US" sz="2000" kern="0" dirty="0" smtClean="0"/>
              <a:t>NY</a:t>
            </a:r>
          </a:p>
          <a:p>
            <a:pPr marL="285750" indent="-285750">
              <a:buFontTx/>
              <a:buChar char="-"/>
            </a:pPr>
            <a:r>
              <a:rPr lang="en-US" sz="2000" kern="0" dirty="0" smtClean="0"/>
              <a:t>Virginia State</a:t>
            </a:r>
            <a:endParaRPr lang="en-US" sz="2000" kern="0" dirty="0"/>
          </a:p>
        </p:txBody>
      </p:sp>
      <p:sp>
        <p:nvSpPr>
          <p:cNvPr id="6" name="Content Placeholder 2"/>
          <p:cNvSpPr txBox="1">
            <a:spLocks/>
          </p:cNvSpPr>
          <p:nvPr/>
        </p:nvSpPr>
        <p:spPr>
          <a:xfrm>
            <a:off x="8888895" y="1536633"/>
            <a:ext cx="2961860" cy="210108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rtl val="0"/>
              </a:defRPr>
            </a:lvl1pPr>
            <a:lvl2pPr marR="0" lvl="1"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2pPr>
            <a:lvl3pPr marR="0" lvl="2"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3pPr>
            <a:lvl4pPr marR="0" lvl="3"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4pPr>
            <a:lvl5pPr marR="0" lvl="4"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5pPr>
            <a:lvl6pPr marR="0" lvl="5"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6pPr>
            <a:lvl7pPr marR="0" lvl="6"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7pPr>
            <a:lvl8pPr marR="0" lvl="7"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8pPr>
            <a:lvl9pPr marR="0" lvl="8"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9pPr>
          </a:lstStyle>
          <a:p>
            <a:r>
              <a:rPr lang="en-US" sz="2400" b="1" u="sng" kern="0" dirty="0" smtClean="0"/>
              <a:t>Corrosion Testing</a:t>
            </a:r>
          </a:p>
          <a:p>
            <a:pPr marL="285750" indent="-285750">
              <a:buFontTx/>
              <a:buChar char="-"/>
            </a:pPr>
            <a:r>
              <a:rPr lang="en-US" sz="2000" kern="0" dirty="0" smtClean="0"/>
              <a:t>Indianapolis, IN</a:t>
            </a:r>
          </a:p>
          <a:p>
            <a:pPr marL="285750" indent="-285750">
              <a:buFontTx/>
              <a:buChar char="-"/>
            </a:pPr>
            <a:r>
              <a:rPr lang="en-US" sz="2000" kern="0" dirty="0" smtClean="0"/>
              <a:t>Brick, NJ</a:t>
            </a:r>
          </a:p>
        </p:txBody>
      </p:sp>
      <p:sp>
        <p:nvSpPr>
          <p:cNvPr id="8" name="Content Placeholder 2"/>
          <p:cNvSpPr txBox="1">
            <a:spLocks/>
          </p:cNvSpPr>
          <p:nvPr/>
        </p:nvSpPr>
        <p:spPr>
          <a:xfrm>
            <a:off x="2743200" y="4308797"/>
            <a:ext cx="5862244" cy="2101089"/>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R="0" lvl="0" algn="l" rtl="0">
              <a:lnSpc>
                <a:spcPct val="115000"/>
              </a:lnSpc>
              <a:spcBef>
                <a:spcPts val="0"/>
              </a:spcBef>
              <a:spcAft>
                <a:spcPts val="1600"/>
              </a:spcAft>
              <a:buClr>
                <a:schemeClr val="dk2"/>
              </a:buClr>
              <a:buSzPct val="100000"/>
              <a:buNone/>
              <a:defRPr sz="1800" b="0" i="0" u="none" strike="noStrike" cap="none">
                <a:solidFill>
                  <a:schemeClr val="dk2"/>
                </a:solidFill>
                <a:latin typeface="Arial"/>
                <a:ea typeface="Arial"/>
                <a:cs typeface="Arial"/>
                <a:sym typeface="Arial"/>
                <a:rtl val="0"/>
              </a:defRPr>
            </a:lvl1pPr>
            <a:lvl2pPr marR="0" lvl="1"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2pPr>
            <a:lvl3pPr marR="0" lvl="2"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3pPr>
            <a:lvl4pPr marR="0" lvl="3"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4pPr>
            <a:lvl5pPr marR="0" lvl="4"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5pPr>
            <a:lvl6pPr marR="0" lvl="5"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6pPr>
            <a:lvl7pPr marR="0" lvl="6"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7pPr>
            <a:lvl8pPr marR="0" lvl="7"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8pPr>
            <a:lvl9pPr marR="0" lvl="8" algn="l" rtl="0">
              <a:lnSpc>
                <a:spcPct val="115000"/>
              </a:lnSpc>
              <a:spcBef>
                <a:spcPts val="0"/>
              </a:spcBef>
              <a:spcAft>
                <a:spcPts val="1600"/>
              </a:spcAft>
              <a:buClr>
                <a:schemeClr val="dk2"/>
              </a:buClr>
              <a:buNone/>
              <a:defRPr sz="1867" b="0" i="0" u="none" strike="noStrike" cap="none">
                <a:solidFill>
                  <a:schemeClr val="dk2"/>
                </a:solidFill>
                <a:latin typeface="Arial"/>
                <a:ea typeface="Arial"/>
                <a:cs typeface="Arial"/>
                <a:sym typeface="Arial"/>
                <a:rtl val="0"/>
              </a:defRPr>
            </a:lvl9pPr>
          </a:lstStyle>
          <a:p>
            <a:r>
              <a:rPr lang="en-US" sz="2400" b="1" u="sng" kern="0" dirty="0" smtClean="0"/>
              <a:t>Media Investigations</a:t>
            </a:r>
          </a:p>
          <a:p>
            <a:pPr marL="285750" indent="-285750">
              <a:buFontTx/>
              <a:buChar char="-"/>
            </a:pPr>
            <a:r>
              <a:rPr lang="en-US" sz="2000" kern="0" dirty="0"/>
              <a:t>NBC </a:t>
            </a:r>
            <a:r>
              <a:rPr lang="en-US" sz="2000" kern="0" dirty="0" smtClean="0"/>
              <a:t>News (Milwaukee</a:t>
            </a:r>
            <a:r>
              <a:rPr lang="en-US" sz="2000" kern="0" dirty="0"/>
              <a:t>, New </a:t>
            </a:r>
            <a:r>
              <a:rPr lang="en-US" sz="2000" kern="0" dirty="0" smtClean="0"/>
              <a:t>Orleans)</a:t>
            </a:r>
            <a:endParaRPr lang="en-US" sz="2000" kern="0" dirty="0"/>
          </a:p>
          <a:p>
            <a:pPr marL="285750" indent="-285750">
              <a:buFontTx/>
              <a:buChar char="-"/>
            </a:pPr>
            <a:r>
              <a:rPr lang="en-US" sz="2000" kern="0" dirty="0"/>
              <a:t>HBO</a:t>
            </a:r>
          </a:p>
          <a:p>
            <a:pPr marL="285750" indent="-285750">
              <a:buFontTx/>
              <a:buChar char="-"/>
            </a:pPr>
            <a:r>
              <a:rPr lang="en-US" sz="2000" kern="0" dirty="0"/>
              <a:t>ABC13 (Roanoke, VA)</a:t>
            </a:r>
          </a:p>
        </p:txBody>
      </p:sp>
    </p:spTree>
    <p:extLst>
      <p:ext uri="{BB962C8B-B14F-4D97-AF65-F5344CB8AC3E}">
        <p14:creationId xmlns:p14="http://schemas.microsoft.com/office/powerpoint/2010/main" val="37506778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a:stretch/>
        </p:blipFill>
        <p:spPr>
          <a:xfrm>
            <a:off x="1948070" y="-10992"/>
            <a:ext cx="10243930" cy="6868992"/>
          </a:xfrm>
        </p:spPr>
      </p:pic>
      <p:sp>
        <p:nvSpPr>
          <p:cNvPr id="2" name="Title 1"/>
          <p:cNvSpPr>
            <a:spLocks noGrp="1"/>
          </p:cNvSpPr>
          <p:nvPr>
            <p:ph type="title"/>
          </p:nvPr>
        </p:nvSpPr>
        <p:spPr>
          <a:xfrm>
            <a:off x="198783" y="4043129"/>
            <a:ext cx="11360799" cy="763599"/>
          </a:xfrm>
        </p:spPr>
        <p:txBody>
          <a:bodyPr/>
          <a:lstStyle/>
          <a:p>
            <a:r>
              <a:rPr lang="en-US" sz="4000" b="1" dirty="0" smtClean="0"/>
              <a:t>National Lead Testing </a:t>
            </a:r>
            <a:br>
              <a:rPr lang="en-US" sz="4000" b="1" dirty="0" smtClean="0"/>
            </a:br>
            <a:r>
              <a:rPr lang="en-US" sz="4000" b="1" dirty="0" smtClean="0"/>
              <a:t>w/</a:t>
            </a:r>
            <a:br>
              <a:rPr lang="en-US" sz="4000" b="1" dirty="0" smtClean="0"/>
            </a:br>
            <a:endParaRPr lang="en-US" sz="4000" b="1" dirty="0"/>
          </a:p>
        </p:txBody>
      </p:sp>
      <p:pic>
        <p:nvPicPr>
          <p:cNvPr id="1026" name="Picture 2" descr="Healthy Babies Bright Fu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986" y="4806728"/>
            <a:ext cx="5404275" cy="1788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432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www.apdsing.com/10740-thickbox_default/The-Great-Lead-Water-Pipe-Disa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526155" y="523081"/>
            <a:ext cx="6460435" cy="5811838"/>
          </a:xfrm>
        </p:spPr>
        <p:txBody>
          <a:bodyPr>
            <a:noAutofit/>
          </a:bodyPr>
          <a:lstStyle/>
          <a:p>
            <a:pPr marL="0" indent="0">
              <a:buNone/>
            </a:pPr>
            <a:r>
              <a:rPr lang="en-US" sz="4800" dirty="0"/>
              <a:t>the prolific installation of lead pipes </a:t>
            </a:r>
            <a:r>
              <a:rPr lang="en-US" sz="4800" dirty="0" smtClean="0"/>
              <a:t>across </a:t>
            </a:r>
            <a:r>
              <a:rPr lang="en-US" sz="4800" dirty="0"/>
              <a:t>the U.S</a:t>
            </a:r>
            <a:r>
              <a:rPr lang="en-US" sz="4800" dirty="0" smtClean="0"/>
              <a:t>.:</a:t>
            </a:r>
            <a:br>
              <a:rPr lang="en-US" sz="4800" dirty="0" smtClean="0"/>
            </a:br>
            <a:r>
              <a:rPr lang="en-US" sz="6600" b="1" dirty="0" smtClean="0">
                <a:solidFill>
                  <a:srgbClr val="FF0000"/>
                </a:solidFill>
              </a:rPr>
              <a:t>“a </a:t>
            </a:r>
            <a:r>
              <a:rPr lang="en-US" sz="6600" b="1" dirty="0">
                <a:solidFill>
                  <a:srgbClr val="FF0000"/>
                </a:solidFill>
              </a:rPr>
              <a:t>long-running environmental and public health catastrophe”</a:t>
            </a:r>
          </a:p>
        </p:txBody>
      </p:sp>
    </p:spTree>
    <p:extLst>
      <p:ext uri="{BB962C8B-B14F-4D97-AF65-F5344CB8AC3E}">
        <p14:creationId xmlns:p14="http://schemas.microsoft.com/office/powerpoint/2010/main" val="3965876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5136"/>
            <a:ext cx="12192000" cy="8138047"/>
          </a:xfrm>
          <a:prstGeom prst="rect">
            <a:avLst/>
          </a:prstGeom>
        </p:spPr>
      </p:pic>
      <p:sp>
        <p:nvSpPr>
          <p:cNvPr id="5" name="Rectangle 4"/>
          <p:cNvSpPr/>
          <p:nvPr/>
        </p:nvSpPr>
        <p:spPr>
          <a:xfrm>
            <a:off x="8388627" y="142330"/>
            <a:ext cx="2965174" cy="1077218"/>
          </a:xfrm>
          <a:prstGeom prst="rect">
            <a:avLst/>
          </a:prstGeom>
          <a:solidFill>
            <a:schemeClr val="bg1">
              <a:alpha val="65000"/>
            </a:schemeClr>
          </a:solidFill>
        </p:spPr>
        <p:txBody>
          <a:bodyPr wrap="square">
            <a:spAutoFit/>
          </a:bodyPr>
          <a:lstStyle/>
          <a:p>
            <a:pPr algn="ctr"/>
            <a:r>
              <a:rPr lang="en-US" sz="3200" dirty="0" smtClean="0">
                <a:solidFill>
                  <a:srgbClr val="000000"/>
                </a:solidFill>
                <a:latin typeface="Calibri" panose="020F0502020204030204" pitchFamily="34" charset="0"/>
              </a:rPr>
              <a:t>"Thank you for </a:t>
            </a:r>
            <a:r>
              <a:rPr lang="en-US" sz="3200" b="1" dirty="0" smtClean="0">
                <a:solidFill>
                  <a:srgbClr val="000000"/>
                </a:solidFill>
                <a:latin typeface="Calibri" panose="020F0502020204030204" pitchFamily="34" charset="0"/>
              </a:rPr>
              <a:t>your heroism</a:t>
            </a:r>
            <a:r>
              <a:rPr lang="en-US" sz="3200" dirty="0" smtClean="0">
                <a:solidFill>
                  <a:srgbClr val="000000"/>
                </a:solidFill>
                <a:latin typeface="Calibri" panose="020F0502020204030204" pitchFamily="34" charset="0"/>
              </a:rPr>
              <a:t>."</a:t>
            </a:r>
            <a:r>
              <a:rPr lang="en-US" sz="3200" dirty="0" smtClean="0"/>
              <a:t> </a:t>
            </a:r>
            <a:endParaRPr lang="en-US" sz="3200" dirty="0"/>
          </a:p>
        </p:txBody>
      </p:sp>
      <p:sp>
        <p:nvSpPr>
          <p:cNvPr id="6" name="Rectangle 5"/>
          <p:cNvSpPr/>
          <p:nvPr/>
        </p:nvSpPr>
        <p:spPr>
          <a:xfrm>
            <a:off x="616225" y="58410"/>
            <a:ext cx="3836503" cy="1323439"/>
          </a:xfrm>
          <a:prstGeom prst="rect">
            <a:avLst/>
          </a:prstGeom>
          <a:solidFill>
            <a:schemeClr val="bg1">
              <a:alpha val="71000"/>
            </a:schemeClr>
          </a:solidFill>
        </p:spPr>
        <p:txBody>
          <a:bodyPr wrap="square">
            <a:spAutoFit/>
          </a:bodyPr>
          <a:lstStyle/>
          <a:p>
            <a:pPr algn="ctr"/>
            <a:r>
              <a:rPr lang="en-US" sz="3600" b="1" dirty="0"/>
              <a:t>"</a:t>
            </a:r>
            <a:r>
              <a:rPr lang="en-US" sz="3600" b="1" dirty="0" err="1"/>
              <a:t>Ut</a:t>
            </a:r>
            <a:r>
              <a:rPr lang="en-US" sz="3600" b="1" dirty="0"/>
              <a:t> </a:t>
            </a:r>
            <a:r>
              <a:rPr lang="en-US" sz="3600" b="1" dirty="0" err="1"/>
              <a:t>Prosim</a:t>
            </a:r>
            <a:r>
              <a:rPr lang="en-US" sz="3600" b="1" dirty="0"/>
              <a:t> in its finest spirit."</a:t>
            </a:r>
            <a:r>
              <a:rPr lang="en-US" sz="4400" b="1" dirty="0"/>
              <a:t> </a:t>
            </a:r>
          </a:p>
        </p:txBody>
      </p:sp>
      <p:sp>
        <p:nvSpPr>
          <p:cNvPr id="7" name="Rectangle 6"/>
          <p:cNvSpPr/>
          <p:nvPr/>
        </p:nvSpPr>
        <p:spPr>
          <a:xfrm>
            <a:off x="9329862" y="5521429"/>
            <a:ext cx="2531912" cy="523220"/>
          </a:xfrm>
          <a:prstGeom prst="rect">
            <a:avLst/>
          </a:prstGeom>
          <a:solidFill>
            <a:schemeClr val="bg1">
              <a:alpha val="57000"/>
            </a:schemeClr>
          </a:solidFill>
        </p:spPr>
        <p:txBody>
          <a:bodyPr wrap="none">
            <a:spAutoFit/>
          </a:bodyPr>
          <a:lstStyle/>
          <a:p>
            <a:r>
              <a:rPr lang="en-US" sz="2800" b="1" dirty="0">
                <a:solidFill>
                  <a:srgbClr val="000000"/>
                </a:solidFill>
                <a:latin typeface="Calibri" panose="020F0502020204030204" pitchFamily="34" charset="0"/>
              </a:rPr>
              <a:t>"</a:t>
            </a:r>
            <a:r>
              <a:rPr lang="en-US" sz="2800" b="1" dirty="0" err="1">
                <a:solidFill>
                  <a:srgbClr val="000000"/>
                </a:solidFill>
                <a:latin typeface="Calibri" panose="020F0502020204030204" pitchFamily="34" charset="0"/>
              </a:rPr>
              <a:t>Hokie</a:t>
            </a:r>
            <a:r>
              <a:rPr lang="en-US" sz="2800" b="1" dirty="0">
                <a:solidFill>
                  <a:srgbClr val="000000"/>
                </a:solidFill>
                <a:latin typeface="Calibri" panose="020F0502020204030204" pitchFamily="34" charset="0"/>
              </a:rPr>
              <a:t> Proud!"</a:t>
            </a:r>
            <a:r>
              <a:rPr lang="en-US" sz="2800" b="1" dirty="0"/>
              <a:t> </a:t>
            </a:r>
          </a:p>
        </p:txBody>
      </p:sp>
      <p:sp>
        <p:nvSpPr>
          <p:cNvPr id="8" name="Rectangle 7"/>
          <p:cNvSpPr/>
          <p:nvPr/>
        </p:nvSpPr>
        <p:spPr>
          <a:xfrm>
            <a:off x="157369" y="4828931"/>
            <a:ext cx="5287617" cy="1384995"/>
          </a:xfrm>
          <a:prstGeom prst="rect">
            <a:avLst/>
          </a:prstGeom>
          <a:solidFill>
            <a:schemeClr val="bg1">
              <a:alpha val="85000"/>
            </a:schemeClr>
          </a:solidFill>
        </p:spPr>
        <p:txBody>
          <a:bodyPr wrap="square">
            <a:spAutoFit/>
          </a:bodyPr>
          <a:lstStyle/>
          <a:p>
            <a:pPr algn="ctr"/>
            <a:r>
              <a:rPr lang="en-US" sz="2800" b="1" dirty="0" smtClean="0">
                <a:solidFill>
                  <a:srgbClr val="000000"/>
                </a:solidFill>
                <a:latin typeface="Calibri" panose="020F0502020204030204" pitchFamily="34" charset="0"/>
              </a:rPr>
              <a:t>"an inspiration to a rising generation of scientists and engineers […] around the world!"</a:t>
            </a:r>
            <a:r>
              <a:rPr lang="en-US" sz="2800" b="1" dirty="0" smtClean="0"/>
              <a:t> </a:t>
            </a:r>
            <a:endParaRPr lang="en-US" sz="2800" b="1" dirty="0"/>
          </a:p>
        </p:txBody>
      </p:sp>
      <p:sp>
        <p:nvSpPr>
          <p:cNvPr id="9" name="Rectangle 8"/>
          <p:cNvSpPr/>
          <p:nvPr/>
        </p:nvSpPr>
        <p:spPr>
          <a:xfrm>
            <a:off x="8939672" y="2019455"/>
            <a:ext cx="2922102" cy="1077218"/>
          </a:xfrm>
          <a:prstGeom prst="rect">
            <a:avLst/>
          </a:prstGeom>
          <a:solidFill>
            <a:schemeClr val="bg1">
              <a:alpha val="92000"/>
            </a:schemeClr>
          </a:solidFill>
        </p:spPr>
        <p:txBody>
          <a:bodyPr wrap="square">
            <a:spAutoFit/>
          </a:bodyPr>
          <a:lstStyle/>
          <a:p>
            <a:pPr algn="ctr"/>
            <a:r>
              <a:rPr lang="en-US" sz="3200" dirty="0" smtClean="0">
                <a:solidFill>
                  <a:srgbClr val="000000"/>
                </a:solidFill>
                <a:latin typeface="Calibri" panose="020F0502020204030204" pitchFamily="34" charset="0"/>
              </a:rPr>
              <a:t>"</a:t>
            </a:r>
            <a:r>
              <a:rPr lang="en-US" sz="3200" b="1" dirty="0" smtClean="0">
                <a:solidFill>
                  <a:srgbClr val="000000"/>
                </a:solidFill>
                <a:latin typeface="Calibri" panose="020F0502020204030204" pitchFamily="34" charset="0"/>
              </a:rPr>
              <a:t>a </a:t>
            </a:r>
            <a:r>
              <a:rPr lang="en-US" sz="3200" b="1" dirty="0">
                <a:solidFill>
                  <a:srgbClr val="000000"/>
                </a:solidFill>
                <a:latin typeface="Calibri" panose="020F0502020204030204" pitchFamily="34" charset="0"/>
              </a:rPr>
              <a:t>credit to this country</a:t>
            </a:r>
            <a:r>
              <a:rPr lang="en-US" sz="3200" b="1" dirty="0" smtClean="0">
                <a:solidFill>
                  <a:srgbClr val="000000"/>
                </a:solidFill>
                <a:latin typeface="Calibri" panose="020F0502020204030204" pitchFamily="34" charset="0"/>
              </a:rPr>
              <a:t>.</a:t>
            </a:r>
            <a:r>
              <a:rPr lang="en-US" sz="3200" dirty="0" smtClean="0">
                <a:solidFill>
                  <a:srgbClr val="000000"/>
                </a:solidFill>
                <a:latin typeface="Calibri" panose="020F0502020204030204" pitchFamily="34" charset="0"/>
              </a:rPr>
              <a:t>"</a:t>
            </a:r>
            <a:endParaRPr lang="en-US" sz="3200" dirty="0"/>
          </a:p>
        </p:txBody>
      </p:sp>
      <p:sp>
        <p:nvSpPr>
          <p:cNvPr id="10" name="Rectangle 9"/>
          <p:cNvSpPr/>
          <p:nvPr/>
        </p:nvSpPr>
        <p:spPr>
          <a:xfrm>
            <a:off x="7335078" y="4022527"/>
            <a:ext cx="4699553" cy="1077218"/>
          </a:xfrm>
          <a:prstGeom prst="rect">
            <a:avLst/>
          </a:prstGeom>
          <a:solidFill>
            <a:schemeClr val="bg1">
              <a:alpha val="90000"/>
            </a:schemeClr>
          </a:solidFill>
        </p:spPr>
        <p:txBody>
          <a:bodyPr wrap="square">
            <a:spAutoFit/>
          </a:bodyPr>
          <a:lstStyle/>
          <a:p>
            <a:pPr algn="ctr"/>
            <a:r>
              <a:rPr lang="en-US" sz="3200" dirty="0" smtClean="0">
                <a:solidFill>
                  <a:srgbClr val="000000"/>
                </a:solidFill>
                <a:latin typeface="Calibri" panose="020F0502020204030204" pitchFamily="34" charset="0"/>
              </a:rPr>
              <a:t>"It is people like you who </a:t>
            </a:r>
            <a:r>
              <a:rPr lang="en-US" sz="3200" b="1" dirty="0" smtClean="0">
                <a:solidFill>
                  <a:srgbClr val="000000"/>
                </a:solidFill>
                <a:latin typeface="Calibri" panose="020F0502020204030204" pitchFamily="34" charset="0"/>
              </a:rPr>
              <a:t>restore faith in humanity</a:t>
            </a:r>
            <a:r>
              <a:rPr lang="en-US" sz="3200" dirty="0" smtClean="0">
                <a:solidFill>
                  <a:srgbClr val="000000"/>
                </a:solidFill>
                <a:latin typeface="Calibri" panose="020F0502020204030204" pitchFamily="34" charset="0"/>
              </a:rPr>
              <a:t>!"</a:t>
            </a:r>
            <a:r>
              <a:rPr lang="en-US" sz="3200" dirty="0" smtClean="0"/>
              <a:t> </a:t>
            </a:r>
            <a:endParaRPr lang="en-US" sz="3200" dirty="0"/>
          </a:p>
        </p:txBody>
      </p:sp>
      <p:sp>
        <p:nvSpPr>
          <p:cNvPr id="11" name="Rectangle 10"/>
          <p:cNvSpPr/>
          <p:nvPr/>
        </p:nvSpPr>
        <p:spPr>
          <a:xfrm>
            <a:off x="157369" y="1825625"/>
            <a:ext cx="4613414" cy="1384995"/>
          </a:xfrm>
          <a:prstGeom prst="rect">
            <a:avLst/>
          </a:prstGeom>
          <a:solidFill>
            <a:schemeClr val="bg1">
              <a:alpha val="92000"/>
            </a:schemeClr>
          </a:solidFill>
        </p:spPr>
        <p:txBody>
          <a:bodyPr wrap="square">
            <a:spAutoFit/>
          </a:bodyPr>
          <a:lstStyle/>
          <a:p>
            <a:pPr algn="ctr"/>
            <a:r>
              <a:rPr lang="en-US" sz="2800" dirty="0">
                <a:solidFill>
                  <a:srgbClr val="000000"/>
                </a:solidFill>
                <a:latin typeface="Calibri" panose="020F0502020204030204" pitchFamily="34" charset="0"/>
              </a:rPr>
              <a:t>"Thank you for </a:t>
            </a:r>
            <a:r>
              <a:rPr lang="en-US" sz="2800" b="1" dirty="0">
                <a:solidFill>
                  <a:srgbClr val="000000"/>
                </a:solidFill>
                <a:latin typeface="Calibri" panose="020F0502020204030204" pitchFamily="34" charset="0"/>
              </a:rPr>
              <a:t>your integrity and for acting on your moral </a:t>
            </a:r>
            <a:r>
              <a:rPr lang="en-US" sz="2800" b="1" dirty="0" smtClean="0">
                <a:solidFill>
                  <a:srgbClr val="000000"/>
                </a:solidFill>
                <a:latin typeface="Calibri" panose="020F0502020204030204" pitchFamily="34" charset="0"/>
              </a:rPr>
              <a:t>convictions</a:t>
            </a:r>
            <a:r>
              <a:rPr lang="en-US" sz="2800" dirty="0" smtClean="0">
                <a:solidFill>
                  <a:srgbClr val="000000"/>
                </a:solidFill>
                <a:latin typeface="Calibri" panose="020F0502020204030204" pitchFamily="34" charset="0"/>
              </a:rPr>
              <a:t>!</a:t>
            </a:r>
            <a:endParaRPr lang="en-US" sz="2800" dirty="0"/>
          </a:p>
        </p:txBody>
      </p:sp>
      <p:sp>
        <p:nvSpPr>
          <p:cNvPr id="12" name="Rectangle 11"/>
          <p:cNvSpPr/>
          <p:nvPr/>
        </p:nvSpPr>
        <p:spPr>
          <a:xfrm>
            <a:off x="712056" y="3538770"/>
            <a:ext cx="3718892" cy="830997"/>
          </a:xfrm>
          <a:prstGeom prst="rect">
            <a:avLst/>
          </a:prstGeom>
          <a:solidFill>
            <a:schemeClr val="bg1">
              <a:alpha val="91000"/>
            </a:schemeClr>
          </a:solidFill>
        </p:spPr>
        <p:txBody>
          <a:bodyPr wrap="square">
            <a:spAutoFit/>
          </a:bodyPr>
          <a:lstStyle/>
          <a:p>
            <a:pPr algn="ctr"/>
            <a:r>
              <a:rPr lang="en-US" sz="2400" dirty="0">
                <a:solidFill>
                  <a:srgbClr val="000000"/>
                </a:solidFill>
                <a:latin typeface="Calibri" panose="020F0502020204030204" pitchFamily="34" charset="0"/>
              </a:rPr>
              <a:t>"The world would likely not have known if not for you</a:t>
            </a:r>
            <a:r>
              <a:rPr lang="en-US" sz="2400" dirty="0" smtClean="0">
                <a:solidFill>
                  <a:srgbClr val="000000"/>
                </a:solidFill>
                <a:latin typeface="Calibri" panose="020F0502020204030204" pitchFamily="34" charset="0"/>
              </a:rPr>
              <a:t>."</a:t>
            </a:r>
            <a:r>
              <a:rPr lang="en-US" sz="2400" dirty="0" smtClean="0"/>
              <a:t> </a:t>
            </a:r>
            <a:endParaRPr lang="en-US" sz="2400" dirty="0"/>
          </a:p>
        </p:txBody>
      </p:sp>
      <p:sp>
        <p:nvSpPr>
          <p:cNvPr id="13" name="Rectangle 12"/>
          <p:cNvSpPr/>
          <p:nvPr/>
        </p:nvSpPr>
        <p:spPr>
          <a:xfrm>
            <a:off x="7477437" y="6294467"/>
            <a:ext cx="1931939" cy="523220"/>
          </a:xfrm>
          <a:prstGeom prst="rect">
            <a:avLst/>
          </a:prstGeom>
          <a:solidFill>
            <a:schemeClr val="bg1">
              <a:alpha val="78000"/>
            </a:schemeClr>
          </a:solidFill>
        </p:spPr>
        <p:txBody>
          <a:bodyPr wrap="none">
            <a:spAutoFit/>
          </a:bodyPr>
          <a:lstStyle/>
          <a:p>
            <a:r>
              <a:rPr lang="en-US" sz="2800" b="1" dirty="0">
                <a:solidFill>
                  <a:srgbClr val="000000"/>
                </a:solidFill>
                <a:latin typeface="Calibri" panose="020F0502020204030204" pitchFamily="34" charset="0"/>
              </a:rPr>
              <a:t>"SCIENCE!"</a:t>
            </a:r>
            <a:r>
              <a:rPr lang="en-US" sz="2800" b="1" dirty="0"/>
              <a:t> </a:t>
            </a:r>
          </a:p>
        </p:txBody>
      </p:sp>
      <p:sp>
        <p:nvSpPr>
          <p:cNvPr id="14" name="TextBox 13"/>
          <p:cNvSpPr txBox="1"/>
          <p:nvPr/>
        </p:nvSpPr>
        <p:spPr>
          <a:xfrm>
            <a:off x="0" y="3231179"/>
            <a:ext cx="12192000" cy="1862048"/>
          </a:xfrm>
          <a:prstGeom prst="rect">
            <a:avLst/>
          </a:prstGeom>
          <a:solidFill>
            <a:schemeClr val="bg1">
              <a:alpha val="55000"/>
            </a:schemeClr>
          </a:solidFill>
        </p:spPr>
        <p:txBody>
          <a:bodyPr wrap="square" rtlCol="0">
            <a:spAutoFit/>
          </a:bodyPr>
          <a:lstStyle/>
          <a:p>
            <a:pPr algn="ctr"/>
            <a:r>
              <a:rPr lang="en-US" sz="11500" dirty="0" smtClean="0">
                <a:ln w="0"/>
                <a:effectLst>
                  <a:outerShdw blurRad="38100" dist="19050" dir="2700000" algn="tl" rotWithShape="0">
                    <a:schemeClr val="dk1">
                      <a:alpha val="40000"/>
                    </a:schemeClr>
                  </a:outerShdw>
                </a:effectLst>
              </a:rPr>
              <a:t>PRICELESS!</a:t>
            </a:r>
            <a:endParaRPr lang="en-US" sz="115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4781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par>
                                <p:cTn id="7" presetID="1" presetClass="entr" presetSubtype="0"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100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200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250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300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350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400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7287" y="204787"/>
            <a:ext cx="9877425" cy="6448425"/>
          </a:xfrm>
          <a:prstGeom prst="rect">
            <a:avLst/>
          </a:prstGeom>
        </p:spPr>
      </p:pic>
      <p:sp>
        <p:nvSpPr>
          <p:cNvPr id="5" name="TextBox 4"/>
          <p:cNvSpPr txBox="1"/>
          <p:nvPr/>
        </p:nvSpPr>
        <p:spPr>
          <a:xfrm>
            <a:off x="8966156" y="4658449"/>
            <a:ext cx="1485400" cy="954107"/>
          </a:xfrm>
          <a:prstGeom prst="rect">
            <a:avLst/>
          </a:prstGeom>
          <a:solidFill>
            <a:srgbClr val="FFFFFF">
              <a:alpha val="60000"/>
            </a:srgbClr>
          </a:solidFill>
        </p:spPr>
        <p:txBody>
          <a:bodyPr wrap="square" rtlCol="0">
            <a:spAutoFit/>
          </a:bodyPr>
          <a:lstStyle/>
          <a:p>
            <a:pPr algn="ctr"/>
            <a:r>
              <a:rPr lang="en-US" sz="2800" dirty="0" smtClean="0"/>
              <a:t>Marc Edwards</a:t>
            </a:r>
            <a:endParaRPr lang="en-US" sz="2800" dirty="0"/>
          </a:p>
        </p:txBody>
      </p:sp>
      <p:sp>
        <p:nvSpPr>
          <p:cNvPr id="6" name="TextBox 5"/>
          <p:cNvSpPr txBox="1"/>
          <p:nvPr/>
        </p:nvSpPr>
        <p:spPr>
          <a:xfrm>
            <a:off x="6413280" y="5199032"/>
            <a:ext cx="2304833" cy="954107"/>
          </a:xfrm>
          <a:prstGeom prst="rect">
            <a:avLst/>
          </a:prstGeom>
          <a:solidFill>
            <a:srgbClr val="FFFFFF">
              <a:alpha val="60000"/>
            </a:srgbClr>
          </a:solidFill>
        </p:spPr>
        <p:txBody>
          <a:bodyPr wrap="square" rtlCol="0">
            <a:spAutoFit/>
          </a:bodyPr>
          <a:lstStyle/>
          <a:p>
            <a:pPr algn="ctr"/>
            <a:r>
              <a:rPr lang="en-US" sz="2800" dirty="0" smtClean="0"/>
              <a:t>Mona </a:t>
            </a:r>
            <a:br>
              <a:rPr lang="en-US" sz="2800" dirty="0" smtClean="0"/>
            </a:br>
            <a:r>
              <a:rPr lang="en-US" sz="2800" dirty="0" smtClean="0"/>
              <a:t>Hanna-</a:t>
            </a:r>
            <a:r>
              <a:rPr lang="en-US" sz="2800" dirty="0" err="1" smtClean="0"/>
              <a:t>Attisha</a:t>
            </a:r>
            <a:endParaRPr lang="en-US" sz="2800" dirty="0"/>
          </a:p>
        </p:txBody>
      </p:sp>
      <p:sp>
        <p:nvSpPr>
          <p:cNvPr id="7" name="TextBox 6"/>
          <p:cNvSpPr txBox="1"/>
          <p:nvPr/>
        </p:nvSpPr>
        <p:spPr>
          <a:xfrm>
            <a:off x="4195649" y="4746377"/>
            <a:ext cx="1969588" cy="954107"/>
          </a:xfrm>
          <a:prstGeom prst="rect">
            <a:avLst/>
          </a:prstGeom>
          <a:solidFill>
            <a:srgbClr val="FFFFFF">
              <a:alpha val="60000"/>
            </a:srgbClr>
          </a:solidFill>
        </p:spPr>
        <p:txBody>
          <a:bodyPr wrap="square" rtlCol="0">
            <a:spAutoFit/>
          </a:bodyPr>
          <a:lstStyle/>
          <a:p>
            <a:pPr algn="ctr"/>
            <a:r>
              <a:rPr lang="en-US" sz="2800" dirty="0" smtClean="0"/>
              <a:t>Miguel </a:t>
            </a:r>
            <a:br>
              <a:rPr lang="en-US" sz="2800" dirty="0" smtClean="0"/>
            </a:br>
            <a:r>
              <a:rPr lang="en-US" sz="2800" dirty="0" smtClean="0"/>
              <a:t>Del </a:t>
            </a:r>
            <a:r>
              <a:rPr lang="en-US" sz="2800" dirty="0" err="1" smtClean="0"/>
              <a:t>Toral</a:t>
            </a:r>
            <a:endParaRPr lang="en-US" sz="2800" dirty="0"/>
          </a:p>
        </p:txBody>
      </p:sp>
      <p:sp>
        <p:nvSpPr>
          <p:cNvPr id="8" name="TextBox 7"/>
          <p:cNvSpPr txBox="1"/>
          <p:nvPr/>
        </p:nvSpPr>
        <p:spPr>
          <a:xfrm>
            <a:off x="1817824" y="5199033"/>
            <a:ext cx="1735546" cy="954107"/>
          </a:xfrm>
          <a:prstGeom prst="rect">
            <a:avLst/>
          </a:prstGeom>
          <a:solidFill>
            <a:srgbClr val="FFFFFF">
              <a:alpha val="60000"/>
            </a:srgbClr>
          </a:solidFill>
        </p:spPr>
        <p:txBody>
          <a:bodyPr wrap="square" rtlCol="0">
            <a:spAutoFit/>
          </a:bodyPr>
          <a:lstStyle/>
          <a:p>
            <a:pPr algn="ctr"/>
            <a:r>
              <a:rPr lang="en-US" sz="2800" dirty="0" smtClean="0"/>
              <a:t>Lee-Anne Walters</a:t>
            </a:r>
            <a:endParaRPr lang="en-US" sz="2800" dirty="0"/>
          </a:p>
        </p:txBody>
      </p:sp>
      <p:sp>
        <p:nvSpPr>
          <p:cNvPr id="9" name="TextBox 8"/>
          <p:cNvSpPr txBox="1"/>
          <p:nvPr/>
        </p:nvSpPr>
        <p:spPr>
          <a:xfrm>
            <a:off x="9221074" y="6274500"/>
            <a:ext cx="1813638" cy="369332"/>
          </a:xfrm>
          <a:prstGeom prst="rect">
            <a:avLst/>
          </a:prstGeom>
          <a:noFill/>
        </p:spPr>
        <p:txBody>
          <a:bodyPr wrap="none" rtlCol="0">
            <a:spAutoFit/>
          </a:bodyPr>
          <a:lstStyle/>
          <a:p>
            <a:r>
              <a:rPr lang="en-US" dirty="0" smtClean="0">
                <a:solidFill>
                  <a:schemeClr val="bg1">
                    <a:lumMod val="50000"/>
                  </a:schemeClr>
                </a:solidFill>
              </a:rPr>
              <a:t>vt.edu/</a:t>
            </a:r>
            <a:r>
              <a:rPr lang="en-US" dirty="0" err="1" smtClean="0">
                <a:solidFill>
                  <a:schemeClr val="bg1">
                    <a:lumMod val="50000"/>
                  </a:schemeClr>
                </a:solidFill>
              </a:rPr>
              <a:t>flintwater</a:t>
            </a:r>
            <a:endParaRPr lang="en-US" dirty="0">
              <a:solidFill>
                <a:schemeClr val="bg1">
                  <a:lumMod val="50000"/>
                </a:schemeClr>
              </a:solidFill>
            </a:endParaRPr>
          </a:p>
        </p:txBody>
      </p:sp>
    </p:spTree>
    <p:extLst>
      <p:ext uri="{BB962C8B-B14F-4D97-AF65-F5344CB8AC3E}">
        <p14:creationId xmlns:p14="http://schemas.microsoft.com/office/powerpoint/2010/main" val="166155317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052" y="166344"/>
            <a:ext cx="10515600" cy="1325563"/>
          </a:xfrm>
        </p:spPr>
        <p:txBody>
          <a:bodyPr>
            <a:normAutofit/>
          </a:bodyPr>
          <a:lstStyle/>
          <a:p>
            <a:r>
              <a:rPr lang="en-US" dirty="0" smtClean="0"/>
              <a:t>“Servant Leadership”</a:t>
            </a:r>
            <a:endParaRPr lang="en-US" dirty="0"/>
          </a:p>
        </p:txBody>
      </p:sp>
      <p:sp>
        <p:nvSpPr>
          <p:cNvPr id="3" name="Content Placeholder 2"/>
          <p:cNvSpPr>
            <a:spLocks noGrp="1"/>
          </p:cNvSpPr>
          <p:nvPr>
            <p:ph idx="1"/>
          </p:nvPr>
        </p:nvSpPr>
        <p:spPr>
          <a:xfrm>
            <a:off x="536712" y="1413428"/>
            <a:ext cx="11489635" cy="5032375"/>
          </a:xfrm>
        </p:spPr>
        <p:txBody>
          <a:bodyPr>
            <a:noAutofit/>
          </a:bodyPr>
          <a:lstStyle/>
          <a:p>
            <a:r>
              <a:rPr lang="en-US" sz="4000" dirty="0" smtClean="0"/>
              <a:t>VT – a unique &amp; special place – “</a:t>
            </a:r>
            <a:r>
              <a:rPr lang="en-US" sz="4000" dirty="0" err="1" smtClean="0"/>
              <a:t>Ut</a:t>
            </a:r>
            <a:r>
              <a:rPr lang="en-US" sz="4000" dirty="0" smtClean="0"/>
              <a:t> </a:t>
            </a:r>
            <a:r>
              <a:rPr lang="en-US" sz="4000" dirty="0" err="1" smtClean="0"/>
              <a:t>Prosim</a:t>
            </a:r>
            <a:r>
              <a:rPr lang="en-US" sz="4000" dirty="0" smtClean="0"/>
              <a:t>” in our DNA</a:t>
            </a:r>
          </a:p>
          <a:p>
            <a:pPr lvl="1"/>
            <a:r>
              <a:rPr lang="en-US" sz="3600" dirty="0" smtClean="0"/>
              <a:t>Service and Heroism prerequisites to doing meaningful work incl. </a:t>
            </a:r>
            <a:r>
              <a:rPr lang="en-US" sz="3600" dirty="0"/>
              <a:t>good </a:t>
            </a:r>
            <a:r>
              <a:rPr lang="en-US" sz="3600" dirty="0" smtClean="0"/>
              <a:t>science</a:t>
            </a:r>
          </a:p>
          <a:p>
            <a:r>
              <a:rPr lang="en-US" sz="4000" dirty="0" smtClean="0"/>
              <a:t>Driven by ethics &amp; focused on those you serve and lead</a:t>
            </a:r>
          </a:p>
          <a:p>
            <a:r>
              <a:rPr lang="en-US" sz="4000" dirty="0" smtClean="0"/>
              <a:t>Increased sensitivity towards injustices – social, environmental, institutional </a:t>
            </a:r>
          </a:p>
          <a:p>
            <a:r>
              <a:rPr lang="en-US" sz="4000" dirty="0" smtClean="0"/>
              <a:t>Never </a:t>
            </a:r>
            <a:r>
              <a:rPr lang="en-US" sz="4000" dirty="0"/>
              <a:t>be a </a:t>
            </a:r>
            <a:r>
              <a:rPr lang="en-US" sz="4000" dirty="0" smtClean="0"/>
              <a:t>bystander to wrongdoing</a:t>
            </a:r>
            <a:endParaRPr lang="en-US" sz="4000" dirty="0"/>
          </a:p>
        </p:txBody>
      </p:sp>
    </p:spTree>
    <p:extLst>
      <p:ext uri="{BB962C8B-B14F-4D97-AF65-F5344CB8AC3E}">
        <p14:creationId xmlns:p14="http://schemas.microsoft.com/office/powerpoint/2010/main" val="8761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a:stretch/>
        </p:blipFill>
        <p:spPr>
          <a:xfrm>
            <a:off x="-38100" y="19050"/>
            <a:ext cx="12230100" cy="6819072"/>
          </a:xfrm>
        </p:spPr>
      </p:pic>
      <p:sp>
        <p:nvSpPr>
          <p:cNvPr id="5" name="TextBox 4"/>
          <p:cNvSpPr txBox="1"/>
          <p:nvPr/>
        </p:nvSpPr>
        <p:spPr>
          <a:xfrm>
            <a:off x="0" y="6448911"/>
            <a:ext cx="3259097" cy="461665"/>
          </a:xfrm>
          <a:prstGeom prst="rect">
            <a:avLst/>
          </a:prstGeom>
          <a:noFill/>
        </p:spPr>
        <p:txBody>
          <a:bodyPr wrap="none" rtlCol="0">
            <a:spAutoFit/>
          </a:bodyPr>
          <a:lstStyle/>
          <a:p>
            <a:pPr algn="r"/>
            <a:r>
              <a:rPr lang="en-US" sz="2400" dirty="0" smtClean="0">
                <a:hlinkClick r:id="rId4"/>
              </a:rPr>
              <a:t>www.flintwaterstudy.org</a:t>
            </a:r>
            <a:endParaRPr lang="en-US" sz="24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427" y="4931974"/>
            <a:ext cx="1883480" cy="1881541"/>
          </a:xfrm>
          <a:prstGeom prst="rect">
            <a:avLst/>
          </a:prstGeom>
        </p:spPr>
      </p:pic>
      <p:sp>
        <p:nvSpPr>
          <p:cNvPr id="8" name="TextBox 7"/>
          <p:cNvSpPr txBox="1"/>
          <p:nvPr/>
        </p:nvSpPr>
        <p:spPr>
          <a:xfrm>
            <a:off x="10825354" y="6581001"/>
            <a:ext cx="1056892" cy="276999"/>
          </a:xfrm>
          <a:prstGeom prst="rect">
            <a:avLst/>
          </a:prstGeom>
          <a:noFill/>
        </p:spPr>
        <p:txBody>
          <a:bodyPr wrap="none" rtlCol="0">
            <a:spAutoFit/>
          </a:bodyPr>
          <a:lstStyle/>
          <a:p>
            <a:r>
              <a:rPr lang="en-US" sz="1200" dirty="0" smtClean="0"/>
              <a:t>Jake May / AP</a:t>
            </a:r>
            <a:endParaRPr lang="en-US" sz="1200" dirty="0"/>
          </a:p>
        </p:txBody>
      </p:sp>
      <p:sp>
        <p:nvSpPr>
          <p:cNvPr id="7" name="Rectangle 6"/>
          <p:cNvSpPr/>
          <p:nvPr/>
        </p:nvSpPr>
        <p:spPr>
          <a:xfrm>
            <a:off x="4997740" y="352499"/>
            <a:ext cx="6114207" cy="3724096"/>
          </a:xfrm>
          <a:prstGeom prst="rect">
            <a:avLst/>
          </a:prstGeom>
        </p:spPr>
        <p:txBody>
          <a:bodyPr wrap="square">
            <a:spAutoFit/>
          </a:bodyPr>
          <a:lstStyle/>
          <a:p>
            <a:pPr lvl="0" algn="r">
              <a:defRPr/>
            </a:pPr>
            <a:r>
              <a:rPr lang="en-US" sz="3600" dirty="0"/>
              <a:t>“</a:t>
            </a:r>
            <a:r>
              <a:rPr lang="en-US" sz="3600" i="1" dirty="0"/>
              <a:t>We must always take sides. Neutrality helps the oppressor, never the victim. Silence encourages the tormentor, never the tormented.” </a:t>
            </a:r>
            <a:r>
              <a:rPr lang="en-US" sz="3600" i="1" dirty="0" smtClean="0"/>
              <a:t/>
            </a:r>
            <a:br>
              <a:rPr lang="en-US" sz="3600" i="1" dirty="0" smtClean="0"/>
            </a:br>
            <a:r>
              <a:rPr lang="en-US" sz="2800" i="1" dirty="0" smtClean="0"/>
              <a:t>– </a:t>
            </a:r>
            <a:r>
              <a:rPr lang="en-US" sz="2800" i="1" dirty="0" err="1"/>
              <a:t>Elie</a:t>
            </a:r>
            <a:r>
              <a:rPr lang="en-US" sz="2800" i="1" dirty="0"/>
              <a:t> Wiesel (Holocaust Survivor</a:t>
            </a:r>
            <a:r>
              <a:rPr lang="en-US" sz="2800" i="1" dirty="0" smtClean="0"/>
              <a:t>/</a:t>
            </a:r>
            <a:br>
              <a:rPr lang="en-US" sz="2800" i="1" dirty="0" smtClean="0"/>
            </a:br>
            <a:r>
              <a:rPr lang="en-US" sz="2800" i="1" dirty="0" smtClean="0"/>
              <a:t>Nobel </a:t>
            </a:r>
            <a:r>
              <a:rPr lang="en-US" sz="2800" i="1" dirty="0"/>
              <a:t>laureate)</a:t>
            </a:r>
            <a:endParaRPr lang="en-US" sz="2800" dirty="0"/>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1509" y="4174436"/>
            <a:ext cx="4587455" cy="2373741"/>
          </a:xfrm>
          <a:prstGeom prst="rect">
            <a:avLst/>
          </a:prstGeom>
        </p:spPr>
      </p:pic>
    </p:spTree>
    <p:extLst>
      <p:ext uri="{BB962C8B-B14F-4D97-AF65-F5344CB8AC3E}">
        <p14:creationId xmlns:p14="http://schemas.microsoft.com/office/powerpoint/2010/main" val="4138139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ardownbook.com/wp-content/uploads/2012/12/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43"/>
          <a:stretch/>
        </p:blipFill>
        <p:spPr bwMode="auto">
          <a:xfrm>
            <a:off x="1" y="0"/>
            <a:ext cx="6095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6096000" y="0"/>
            <a:ext cx="6096000" cy="6858000"/>
          </a:xfrm>
          <a:prstGeom prst="rect">
            <a:avLst/>
          </a:prstGeom>
        </p:spPr>
      </p:pic>
      <p:sp>
        <p:nvSpPr>
          <p:cNvPr id="4" name="Flowchart: Process 3"/>
          <p:cNvSpPr/>
          <p:nvPr/>
        </p:nvSpPr>
        <p:spPr>
          <a:xfrm>
            <a:off x="1203768" y="370390"/>
            <a:ext cx="3379807" cy="983848"/>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1950s-1960s</a:t>
            </a:r>
            <a:endParaRPr lang="en-US" sz="4000" dirty="0">
              <a:solidFill>
                <a:sysClr val="windowText" lastClr="000000"/>
              </a:solidFill>
            </a:endParaRPr>
          </a:p>
        </p:txBody>
      </p:sp>
      <p:sp>
        <p:nvSpPr>
          <p:cNvPr id="7" name="Flowchart: Process 6"/>
          <p:cNvSpPr/>
          <p:nvPr/>
        </p:nvSpPr>
        <p:spPr>
          <a:xfrm>
            <a:off x="7631575" y="370390"/>
            <a:ext cx="3379807" cy="983848"/>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1980s-present</a:t>
            </a:r>
            <a:endParaRPr lang="en-US" sz="4000" dirty="0">
              <a:solidFill>
                <a:sysClr val="windowText" lastClr="000000"/>
              </a:solidFill>
            </a:endParaRPr>
          </a:p>
        </p:txBody>
      </p:sp>
      <p:sp>
        <p:nvSpPr>
          <p:cNvPr id="2" name="TextBox 1"/>
          <p:cNvSpPr txBox="1"/>
          <p:nvPr/>
        </p:nvSpPr>
        <p:spPr>
          <a:xfrm>
            <a:off x="974646" y="6471161"/>
            <a:ext cx="4146708" cy="276999"/>
          </a:xfrm>
          <a:prstGeom prst="rect">
            <a:avLst/>
          </a:prstGeom>
          <a:solidFill>
            <a:schemeClr val="bg1"/>
          </a:solidFill>
        </p:spPr>
        <p:txBody>
          <a:bodyPr wrap="square" rtlCol="0">
            <a:spAutoFit/>
          </a:bodyPr>
          <a:lstStyle/>
          <a:p>
            <a:pPr>
              <a:defRPr/>
            </a:pPr>
            <a:r>
              <a:rPr lang="en-US" sz="1200" dirty="0"/>
              <a:t>The Flint Journal, from http://www.teardownbook.com/photos/</a:t>
            </a:r>
          </a:p>
        </p:txBody>
      </p:sp>
      <p:sp>
        <p:nvSpPr>
          <p:cNvPr id="8" name="TextBox 7"/>
          <p:cNvSpPr txBox="1"/>
          <p:nvPr/>
        </p:nvSpPr>
        <p:spPr>
          <a:xfrm>
            <a:off x="7070645" y="6471161"/>
            <a:ext cx="4146708" cy="276999"/>
          </a:xfrm>
          <a:prstGeom prst="rect">
            <a:avLst/>
          </a:prstGeom>
          <a:solidFill>
            <a:schemeClr val="bg1"/>
          </a:solidFill>
        </p:spPr>
        <p:txBody>
          <a:bodyPr wrap="square" rtlCol="0">
            <a:spAutoFit/>
          </a:bodyPr>
          <a:lstStyle/>
          <a:p>
            <a:pPr>
              <a:defRPr/>
            </a:pPr>
            <a:r>
              <a:rPr lang="en-US" sz="1200" dirty="0"/>
              <a:t>http://www.plan59.com/photos/buickcity.htm</a:t>
            </a:r>
          </a:p>
        </p:txBody>
      </p:sp>
    </p:spTree>
    <p:extLst>
      <p:ext uri="{BB962C8B-B14F-4D97-AF65-F5344CB8AC3E}">
        <p14:creationId xmlns:p14="http://schemas.microsoft.com/office/powerpoint/2010/main" val="30893903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3" cstate="print">
            <a:extLst>
              <a:ext uri="{28A0092B-C50C-407E-A947-70E740481C1C}">
                <a14:useLocalDpi xmlns:a14="http://schemas.microsoft.com/office/drawing/2010/main" val="0"/>
              </a:ext>
            </a:extLst>
          </a:blip>
          <a:srcRect b="-1"/>
          <a:stretch/>
        </p:blipFill>
        <p:spPr>
          <a:xfrm>
            <a:off x="816582" y="420220"/>
            <a:ext cx="10683779" cy="5888869"/>
          </a:xfrm>
          <a:prstGeom prst="rect">
            <a:avLst/>
          </a:prstGeom>
        </p:spPr>
      </p:pic>
      <p:sp>
        <p:nvSpPr>
          <p:cNvPr id="51" name="Rectangle 50"/>
          <p:cNvSpPr/>
          <p:nvPr/>
        </p:nvSpPr>
        <p:spPr>
          <a:xfrm>
            <a:off x="2070762" y="3127520"/>
            <a:ext cx="1709450" cy="117041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No Lead</a:t>
            </a:r>
            <a:endParaRPr lang="en-US" sz="4000" dirty="0">
              <a:solidFill>
                <a:sysClr val="windowText" lastClr="000000"/>
              </a:solidFill>
            </a:endParaRPr>
          </a:p>
        </p:txBody>
      </p:sp>
      <p:sp>
        <p:nvSpPr>
          <p:cNvPr id="52" name="Rectangle 51"/>
          <p:cNvSpPr/>
          <p:nvPr/>
        </p:nvSpPr>
        <p:spPr>
          <a:xfrm>
            <a:off x="5832080" y="5007074"/>
            <a:ext cx="1935829" cy="12159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Lead Pipe</a:t>
            </a:r>
            <a:endParaRPr lang="en-US" sz="4000" dirty="0">
              <a:solidFill>
                <a:sysClr val="windowText" lastClr="000000"/>
              </a:solidFill>
            </a:endParaRPr>
          </a:p>
        </p:txBody>
      </p:sp>
      <p:sp>
        <p:nvSpPr>
          <p:cNvPr id="53" name="Rectangle 52"/>
          <p:cNvSpPr/>
          <p:nvPr/>
        </p:nvSpPr>
        <p:spPr>
          <a:xfrm>
            <a:off x="8933202" y="3812435"/>
            <a:ext cx="2010832" cy="119463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Lead Solder</a:t>
            </a:r>
            <a:endParaRPr lang="en-US" sz="4000" dirty="0">
              <a:solidFill>
                <a:sysClr val="windowText" lastClr="000000"/>
              </a:solidFill>
            </a:endParaRPr>
          </a:p>
        </p:txBody>
      </p:sp>
      <p:sp>
        <p:nvSpPr>
          <p:cNvPr id="54" name="Rectangle 53"/>
          <p:cNvSpPr/>
          <p:nvPr/>
        </p:nvSpPr>
        <p:spPr>
          <a:xfrm>
            <a:off x="8941179" y="2389285"/>
            <a:ext cx="2010833" cy="12396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solidFill>
                  <a:sysClr val="windowText" lastClr="000000"/>
                </a:solidFill>
              </a:rPr>
              <a:t>Lead</a:t>
            </a:r>
          </a:p>
          <a:p>
            <a:pPr algn="ctr"/>
            <a:r>
              <a:rPr lang="en-US" sz="4000" dirty="0" smtClean="0">
                <a:solidFill>
                  <a:sysClr val="windowText" lastClr="000000"/>
                </a:solidFill>
              </a:rPr>
              <a:t>In Brass</a:t>
            </a:r>
            <a:endParaRPr lang="en-US" sz="4000" dirty="0">
              <a:solidFill>
                <a:sysClr val="windowText" lastClr="000000"/>
              </a:solidFill>
            </a:endParaRPr>
          </a:p>
        </p:txBody>
      </p:sp>
      <p:sp>
        <p:nvSpPr>
          <p:cNvPr id="8" name="TextBox 7"/>
          <p:cNvSpPr txBox="1"/>
          <p:nvPr/>
        </p:nvSpPr>
        <p:spPr>
          <a:xfrm>
            <a:off x="5436359" y="6454001"/>
            <a:ext cx="6755641" cy="276999"/>
          </a:xfrm>
          <a:prstGeom prst="rect">
            <a:avLst/>
          </a:prstGeom>
          <a:solidFill>
            <a:schemeClr val="bg1"/>
          </a:solidFill>
        </p:spPr>
        <p:txBody>
          <a:bodyPr wrap="square" rtlCol="0">
            <a:spAutoFit/>
          </a:bodyPr>
          <a:lstStyle/>
          <a:p>
            <a:pPr>
              <a:defRPr/>
            </a:pPr>
            <a:r>
              <a:rPr lang="en-US" sz="1200" dirty="0" smtClean="0"/>
              <a:t>Graphic Adapted from: </a:t>
            </a:r>
            <a:r>
              <a:rPr lang="en-US" sz="1200" dirty="0"/>
              <a:t>http://</a:t>
            </a:r>
            <a:r>
              <a:rPr lang="en-US" sz="1200" dirty="0" smtClean="0"/>
              <a:t>www.clevelandwater.com/customer-service/protect-your-home/home-tips</a:t>
            </a:r>
            <a:endParaRPr lang="en-US" sz="1200" dirty="0"/>
          </a:p>
        </p:txBody>
      </p:sp>
      <p:sp>
        <p:nvSpPr>
          <p:cNvPr id="3" name="Rectangle 2"/>
          <p:cNvSpPr/>
          <p:nvPr/>
        </p:nvSpPr>
        <p:spPr>
          <a:xfrm>
            <a:off x="1522046" y="1318846"/>
            <a:ext cx="2919046" cy="1184031"/>
          </a:xfrm>
          <a:prstGeom prst="rect">
            <a:avLst/>
          </a:prstGeom>
          <a:solidFill>
            <a:srgbClr val="B8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563359" y="420220"/>
            <a:ext cx="2298142" cy="1238595"/>
          </a:xfrm>
          <a:prstGeom prst="rect">
            <a:avLst/>
          </a:prstGeom>
          <a:solidFill>
            <a:srgbClr val="B8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15759" y="1189892"/>
            <a:ext cx="2298142" cy="486115"/>
          </a:xfrm>
          <a:prstGeom prst="rect">
            <a:avLst/>
          </a:prstGeom>
          <a:solidFill>
            <a:srgbClr val="B8F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01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gannett-cdn.com/-mm-/5179f319581e9e06c2b593e5a840925c418979d0/c=106-0-2293-1640&amp;r=x404&amp;c=534x401/local/-/media/2015/06/10/DetroitFreePress/B9317677628Z.1_20150610231506_000_GPBB2061S.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431" y="-146925"/>
            <a:ext cx="5976164" cy="34888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tatic01.nyt.com/images/2014/05/26/us/SUB-WATER/SUB-WATER-master675.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28912" y="3030028"/>
            <a:ext cx="5986885" cy="39912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38335" y="6612393"/>
            <a:ext cx="2762295" cy="307777"/>
          </a:xfrm>
          <a:prstGeom prst="rect">
            <a:avLst/>
          </a:prstGeom>
        </p:spPr>
        <p:txBody>
          <a:bodyPr wrap="none">
            <a:spAutoFit/>
          </a:bodyPr>
          <a:lstStyle/>
          <a:p>
            <a:r>
              <a:rPr lang="en-US" sz="1400" dirty="0">
                <a:solidFill>
                  <a:schemeClr val="bg1">
                    <a:lumMod val="65000"/>
                  </a:schemeClr>
                </a:solidFill>
                <a:latin typeface="nyt-cheltenham-sh"/>
              </a:rPr>
              <a:t>Samuel Wilson/The Flint Journal</a:t>
            </a:r>
            <a:endParaRPr lang="en-US" sz="1400" dirty="0">
              <a:solidFill>
                <a:schemeClr val="bg1">
                  <a:lumMod val="65000"/>
                </a:schemeClr>
              </a:solidFill>
            </a:endParaRPr>
          </a:p>
        </p:txBody>
      </p:sp>
      <p:pic>
        <p:nvPicPr>
          <p:cNvPr id="1034" name="Picture 10" descr="http://images.csmonitor.com/csm/2016/01/960079_1_Flint%20River_standard.jpg?alias=standard_600x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912" y="-740232"/>
            <a:ext cx="5986886" cy="39912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0653537" y="2896163"/>
            <a:ext cx="1527919" cy="307777"/>
          </a:xfrm>
          <a:prstGeom prst="rect">
            <a:avLst/>
          </a:prstGeom>
        </p:spPr>
        <p:txBody>
          <a:bodyPr wrap="none">
            <a:spAutoFit/>
          </a:bodyPr>
          <a:lstStyle/>
          <a:p>
            <a:r>
              <a:rPr lang="en-US" sz="1400" dirty="0" smtClean="0">
                <a:latin typeface="Open Sans"/>
              </a:rPr>
              <a:t>AP/Paul </a:t>
            </a:r>
            <a:r>
              <a:rPr lang="en-US" sz="1400" dirty="0" err="1">
                <a:latin typeface="Open Sans"/>
              </a:rPr>
              <a:t>Sancya</a:t>
            </a:r>
            <a:endParaRPr lang="en-US" sz="1400" dirty="0"/>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13517"/>
          <a:stretch/>
        </p:blipFill>
        <p:spPr>
          <a:xfrm>
            <a:off x="54431" y="3164490"/>
            <a:ext cx="5985587" cy="3887211"/>
          </a:xfrm>
          <a:prstGeom prst="rect">
            <a:avLst/>
          </a:prstGeom>
        </p:spPr>
      </p:pic>
      <p:sp>
        <p:nvSpPr>
          <p:cNvPr id="3" name="TextBox 2"/>
          <p:cNvSpPr txBox="1"/>
          <p:nvPr/>
        </p:nvSpPr>
        <p:spPr>
          <a:xfrm>
            <a:off x="131261" y="6501741"/>
            <a:ext cx="1856855" cy="369332"/>
          </a:xfrm>
          <a:prstGeom prst="rect">
            <a:avLst/>
          </a:prstGeom>
          <a:noFill/>
        </p:spPr>
        <p:txBody>
          <a:bodyPr wrap="none" rtlCol="0">
            <a:spAutoFit/>
          </a:bodyPr>
          <a:lstStyle/>
          <a:p>
            <a:r>
              <a:rPr lang="en-US" dirty="0" smtClean="0"/>
              <a:t>Detroit Free Press</a:t>
            </a:r>
            <a:endParaRPr lang="en-US" dirty="0"/>
          </a:p>
        </p:txBody>
      </p:sp>
      <p:sp>
        <p:nvSpPr>
          <p:cNvPr id="8" name="TextBox 7"/>
          <p:cNvSpPr txBox="1"/>
          <p:nvPr/>
        </p:nvSpPr>
        <p:spPr>
          <a:xfrm>
            <a:off x="485192" y="3991258"/>
            <a:ext cx="4962161" cy="954107"/>
          </a:xfrm>
          <a:prstGeom prst="rect">
            <a:avLst/>
          </a:prstGeom>
          <a:solidFill>
            <a:srgbClr val="FFFFFF">
              <a:alpha val="60000"/>
            </a:srgbClr>
          </a:solidFill>
        </p:spPr>
        <p:txBody>
          <a:bodyPr wrap="square" rtlCol="0">
            <a:spAutoFit/>
          </a:bodyPr>
          <a:lstStyle/>
          <a:p>
            <a:pPr algn="ctr"/>
            <a:r>
              <a:rPr lang="en-US" sz="2800" dirty="0" smtClean="0"/>
              <a:t>Pipeline to Lake Huron – Projected Completion: Late 2016</a:t>
            </a:r>
            <a:endParaRPr lang="en-US" sz="2800" dirty="0"/>
          </a:p>
        </p:txBody>
      </p:sp>
      <p:sp>
        <p:nvSpPr>
          <p:cNvPr id="14" name="TextBox 13"/>
          <p:cNvSpPr txBox="1"/>
          <p:nvPr/>
        </p:nvSpPr>
        <p:spPr>
          <a:xfrm>
            <a:off x="7248266" y="533980"/>
            <a:ext cx="4169230" cy="954107"/>
          </a:xfrm>
          <a:prstGeom prst="rect">
            <a:avLst/>
          </a:prstGeom>
          <a:solidFill>
            <a:srgbClr val="FFFFFF">
              <a:alpha val="60000"/>
            </a:srgbClr>
          </a:solidFill>
        </p:spPr>
        <p:txBody>
          <a:bodyPr wrap="square" rtlCol="0">
            <a:spAutoFit/>
          </a:bodyPr>
          <a:lstStyle/>
          <a:p>
            <a:pPr algn="ctr"/>
            <a:r>
              <a:rPr lang="en-US" sz="2800" dirty="0" smtClean="0"/>
              <a:t>Flint River – Drinking Water Source: April 25, 2014</a:t>
            </a:r>
            <a:endParaRPr lang="en-US" sz="2800" dirty="0"/>
          </a:p>
        </p:txBody>
      </p:sp>
      <p:sp>
        <p:nvSpPr>
          <p:cNvPr id="15" name="TextBox 14"/>
          <p:cNvSpPr txBox="1"/>
          <p:nvPr/>
        </p:nvSpPr>
        <p:spPr>
          <a:xfrm>
            <a:off x="3042513" y="667845"/>
            <a:ext cx="2215287" cy="1815882"/>
          </a:xfrm>
          <a:prstGeom prst="rect">
            <a:avLst/>
          </a:prstGeom>
          <a:solidFill>
            <a:srgbClr val="FFFFFF">
              <a:alpha val="60000"/>
            </a:srgbClr>
          </a:solidFill>
        </p:spPr>
        <p:txBody>
          <a:bodyPr wrap="square" rtlCol="0">
            <a:spAutoFit/>
          </a:bodyPr>
          <a:lstStyle/>
          <a:p>
            <a:pPr algn="ctr"/>
            <a:r>
              <a:rPr lang="en-US" sz="2800" dirty="0" smtClean="0"/>
              <a:t>Historic Flint Drinking Water Source</a:t>
            </a:r>
          </a:p>
          <a:p>
            <a:pPr algn="ctr"/>
            <a:r>
              <a:rPr lang="en-US" sz="2800" dirty="0" smtClean="0"/>
              <a:t>(CCT)</a:t>
            </a:r>
            <a:endParaRPr lang="en-US" sz="2800" dirty="0"/>
          </a:p>
        </p:txBody>
      </p:sp>
    </p:spTree>
    <p:extLst>
      <p:ext uri="{BB962C8B-B14F-4D97-AF65-F5344CB8AC3E}">
        <p14:creationId xmlns:p14="http://schemas.microsoft.com/office/powerpoint/2010/main" val="9481480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486720" y="3306233"/>
            <a:ext cx="7498080" cy="33867"/>
          </a:xfrm>
          <a:prstGeom prst="line">
            <a:avLst/>
          </a:prstGeom>
        </p:spPr>
        <p:style>
          <a:lnRef idx="3">
            <a:schemeClr val="accent3"/>
          </a:lnRef>
          <a:fillRef idx="0">
            <a:schemeClr val="accent3"/>
          </a:fillRef>
          <a:effectRef idx="2">
            <a:schemeClr val="accent3"/>
          </a:effectRef>
          <a:fontRef idx="minor">
            <a:schemeClr val="tx1"/>
          </a:fontRef>
        </p:style>
      </p:cxnSp>
      <p:sp>
        <p:nvSpPr>
          <p:cNvPr id="9" name="TextBox 8"/>
          <p:cNvSpPr txBox="1"/>
          <p:nvPr/>
        </p:nvSpPr>
        <p:spPr>
          <a:xfrm>
            <a:off x="1214762" y="5766365"/>
            <a:ext cx="2977252" cy="707886"/>
          </a:xfrm>
          <a:prstGeom prst="rect">
            <a:avLst/>
          </a:prstGeom>
          <a:noFill/>
          <a:ln w="28575">
            <a:solidFill>
              <a:srgbClr val="00674E"/>
            </a:solidFill>
          </a:ln>
        </p:spPr>
        <p:txBody>
          <a:bodyPr wrap="square" rtlCol="0">
            <a:spAutoFit/>
          </a:bodyPr>
          <a:lstStyle/>
          <a:p>
            <a:pPr algn="ctr"/>
            <a:r>
              <a:rPr lang="en-US" sz="2000" b="1" dirty="0" smtClean="0"/>
              <a:t>August - September 2014</a:t>
            </a:r>
          </a:p>
          <a:p>
            <a:pPr algn="ctr"/>
            <a:r>
              <a:rPr lang="en-US" sz="2000" dirty="0" smtClean="0"/>
              <a:t>Bacteria/</a:t>
            </a:r>
            <a:r>
              <a:rPr lang="en-US" sz="2000" i="1" dirty="0" smtClean="0"/>
              <a:t>E. coli </a:t>
            </a:r>
            <a:r>
              <a:rPr lang="en-US" sz="2000" dirty="0" smtClean="0"/>
              <a:t>violation</a:t>
            </a:r>
            <a:endParaRPr lang="en-US" sz="2000" i="1" dirty="0"/>
          </a:p>
        </p:txBody>
      </p:sp>
      <p:grpSp>
        <p:nvGrpSpPr>
          <p:cNvPr id="34" name="Group 33"/>
          <p:cNvGrpSpPr/>
          <p:nvPr/>
        </p:nvGrpSpPr>
        <p:grpSpPr>
          <a:xfrm>
            <a:off x="5168736" y="3209457"/>
            <a:ext cx="2024788" cy="2348820"/>
            <a:chOff x="202716" y="3163674"/>
            <a:chExt cx="2024788" cy="2348820"/>
          </a:xfrm>
        </p:grpSpPr>
        <p:sp>
          <p:nvSpPr>
            <p:cNvPr id="35" name="Flowchart: Connector 34"/>
            <p:cNvSpPr/>
            <p:nvPr/>
          </p:nvSpPr>
          <p:spPr>
            <a:xfrm>
              <a:off x="1447555" y="3163674"/>
              <a:ext cx="209550" cy="209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202716" y="4189055"/>
              <a:ext cx="2024788" cy="1323439"/>
            </a:xfrm>
            <a:prstGeom prst="rect">
              <a:avLst/>
            </a:prstGeom>
            <a:noFill/>
            <a:ln w="28575">
              <a:solidFill>
                <a:srgbClr val="00674E"/>
              </a:solidFill>
            </a:ln>
          </p:spPr>
          <p:txBody>
            <a:bodyPr wrap="square" rtlCol="0">
              <a:spAutoFit/>
            </a:bodyPr>
            <a:lstStyle/>
            <a:p>
              <a:pPr algn="ctr"/>
              <a:r>
                <a:rPr lang="en-US" sz="2000" b="1" dirty="0" smtClean="0"/>
                <a:t>January 2015</a:t>
              </a:r>
            </a:p>
            <a:p>
              <a:pPr algn="ctr"/>
              <a:r>
                <a:rPr lang="en-US" sz="2000" dirty="0" smtClean="0"/>
                <a:t>Exceeds total </a:t>
              </a:r>
              <a:r>
                <a:rPr lang="en-US" sz="2000" dirty="0" err="1" smtClean="0"/>
                <a:t>trihalomethane</a:t>
              </a:r>
              <a:r>
                <a:rPr lang="en-US" sz="2000" dirty="0" smtClean="0"/>
                <a:t> limit</a:t>
              </a:r>
              <a:endParaRPr lang="en-US" sz="2000" dirty="0"/>
            </a:p>
          </p:txBody>
        </p:sp>
        <p:cxnSp>
          <p:nvCxnSpPr>
            <p:cNvPr id="37" name="Straight Connector 36"/>
            <p:cNvCxnSpPr>
              <a:stCxn id="35" idx="4"/>
            </p:cNvCxnSpPr>
            <p:nvPr/>
          </p:nvCxnSpPr>
          <p:spPr>
            <a:xfrm flipH="1">
              <a:off x="1541683" y="3373224"/>
              <a:ext cx="10647" cy="815831"/>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39" name="Flowchart: Connector 38"/>
          <p:cNvSpPr/>
          <p:nvPr/>
        </p:nvSpPr>
        <p:spPr>
          <a:xfrm>
            <a:off x="889753" y="3197910"/>
            <a:ext cx="209550" cy="209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405005" y="2078167"/>
            <a:ext cx="3369148" cy="707886"/>
          </a:xfrm>
          <a:prstGeom prst="rect">
            <a:avLst/>
          </a:prstGeom>
          <a:noFill/>
          <a:ln w="28575">
            <a:solidFill>
              <a:srgbClr val="00674E"/>
            </a:solidFill>
          </a:ln>
        </p:spPr>
        <p:txBody>
          <a:bodyPr wrap="square" rtlCol="0">
            <a:spAutoFit/>
          </a:bodyPr>
          <a:lstStyle/>
          <a:p>
            <a:pPr algn="ctr"/>
            <a:r>
              <a:rPr lang="en-US" sz="2000" b="1" dirty="0" smtClean="0"/>
              <a:t>April 2014</a:t>
            </a:r>
          </a:p>
          <a:p>
            <a:pPr algn="ctr"/>
            <a:r>
              <a:rPr lang="en-US" sz="2000" dirty="0" smtClean="0"/>
              <a:t>Switch to Flint River</a:t>
            </a:r>
            <a:endParaRPr lang="en-US" sz="2000" dirty="0"/>
          </a:p>
        </p:txBody>
      </p:sp>
      <p:cxnSp>
        <p:nvCxnSpPr>
          <p:cNvPr id="41" name="Straight Connector 40"/>
          <p:cNvCxnSpPr/>
          <p:nvPr/>
        </p:nvCxnSpPr>
        <p:spPr>
          <a:xfrm flipV="1">
            <a:off x="995533" y="2806446"/>
            <a:ext cx="2054" cy="45720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4222815" y="1894834"/>
            <a:ext cx="2232408" cy="1483177"/>
            <a:chOff x="-33841" y="2436492"/>
            <a:chExt cx="2232408" cy="1483177"/>
          </a:xfrm>
        </p:grpSpPr>
        <p:sp>
          <p:nvSpPr>
            <p:cNvPr id="47" name="Flowchart: Connector 46"/>
            <p:cNvSpPr/>
            <p:nvPr/>
          </p:nvSpPr>
          <p:spPr>
            <a:xfrm>
              <a:off x="117688" y="3710119"/>
              <a:ext cx="209550" cy="209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3841" y="2436492"/>
              <a:ext cx="2232408" cy="923330"/>
            </a:xfrm>
            <a:prstGeom prst="rect">
              <a:avLst/>
            </a:prstGeom>
            <a:noFill/>
            <a:ln w="28575">
              <a:solidFill>
                <a:srgbClr val="00674E"/>
              </a:solidFill>
            </a:ln>
          </p:spPr>
          <p:txBody>
            <a:bodyPr wrap="square" rtlCol="0">
              <a:spAutoFit/>
            </a:bodyPr>
            <a:lstStyle/>
            <a:p>
              <a:pPr algn="ctr"/>
              <a:r>
                <a:rPr lang="en-US" b="1" dirty="0" smtClean="0"/>
                <a:t>October 2014</a:t>
              </a:r>
            </a:p>
            <a:p>
              <a:pPr algn="ctr"/>
              <a:r>
                <a:rPr lang="en-US" dirty="0" smtClean="0"/>
                <a:t>General Motors stops using Flint Water</a:t>
              </a:r>
              <a:endParaRPr lang="en-US" dirty="0"/>
            </a:p>
          </p:txBody>
        </p:sp>
        <p:cxnSp>
          <p:nvCxnSpPr>
            <p:cNvPr id="49" name="Straight Connector 48"/>
            <p:cNvCxnSpPr/>
            <p:nvPr/>
          </p:nvCxnSpPr>
          <p:spPr>
            <a:xfrm flipV="1">
              <a:off x="222463" y="3385355"/>
              <a:ext cx="2054" cy="365760"/>
            </a:xfrm>
            <a:prstGeom prst="line">
              <a:avLst/>
            </a:prstGeom>
            <a:ln w="38100"/>
          </p:spPr>
          <p:style>
            <a:lnRef idx="1">
              <a:schemeClr val="accent1"/>
            </a:lnRef>
            <a:fillRef idx="0">
              <a:schemeClr val="accent1"/>
            </a:fillRef>
            <a:effectRef idx="0">
              <a:schemeClr val="accent1"/>
            </a:effectRef>
            <a:fontRef idx="minor">
              <a:schemeClr val="tx1"/>
            </a:fontRef>
          </p:style>
        </p:cxnSp>
      </p:grpSp>
      <p:pic>
        <p:nvPicPr>
          <p:cNvPr id="60" name="Picture 5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4762" y="3773220"/>
            <a:ext cx="2977252" cy="1975383"/>
          </a:xfrm>
          <a:prstGeom prst="rect">
            <a:avLst/>
          </a:prstGeom>
        </p:spPr>
      </p:pic>
      <p:pic>
        <p:nvPicPr>
          <p:cNvPr id="61" name="Picture 10" descr="http://images.csmonitor.com/csm/2016/01/960079_1_Flint%20River_standard.jpg?alias=standard_600x400"/>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405005" y="187627"/>
            <a:ext cx="3369148" cy="18905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3908844" y="636694"/>
            <a:ext cx="8647432" cy="914400"/>
          </a:xfrm>
          <a:prstGeom prst="rect">
            <a:avLst/>
          </a:prstGeom>
        </p:spPr>
      </p:pic>
      <p:sp>
        <p:nvSpPr>
          <p:cNvPr id="62" name="Flowchart: Connector 61"/>
          <p:cNvSpPr/>
          <p:nvPr/>
        </p:nvSpPr>
        <p:spPr>
          <a:xfrm>
            <a:off x="3738506" y="3214074"/>
            <a:ext cx="209550" cy="20955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p:nvPr/>
        </p:nvCxnSpPr>
        <p:spPr>
          <a:xfrm flipH="1">
            <a:off x="3837958" y="3412738"/>
            <a:ext cx="10647" cy="36576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086600" y="1419211"/>
            <a:ext cx="5073777" cy="2354009"/>
          </a:xfrm>
          <a:prstGeom prst="rect">
            <a:avLst/>
          </a:prstGeom>
        </p:spPr>
      </p:pic>
    </p:spTree>
    <p:extLst>
      <p:ext uri="{BB962C8B-B14F-4D97-AF65-F5344CB8AC3E}">
        <p14:creationId xmlns:p14="http://schemas.microsoft.com/office/powerpoint/2010/main" val="4021761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9531</TotalTime>
  <Words>2302</Words>
  <Application>Microsoft Office PowerPoint</Application>
  <PresentationFormat>Widescreen</PresentationFormat>
  <Paragraphs>328</Paragraphs>
  <Slides>53</Slides>
  <Notes>45</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53</vt:i4>
      </vt:variant>
    </vt:vector>
  </HeadingPairs>
  <TitlesOfParts>
    <vt:vector size="64" baseType="lpstr">
      <vt:lpstr>Arial</vt:lpstr>
      <vt:lpstr>Calibri</vt:lpstr>
      <vt:lpstr>Calibri Light</vt:lpstr>
      <vt:lpstr>Century</vt:lpstr>
      <vt:lpstr>Gill Sans MT</vt:lpstr>
      <vt:lpstr>nyt-cheltenham-sh</vt:lpstr>
      <vt:lpstr>Open Sans</vt:lpstr>
      <vt:lpstr>Office Theme</vt:lpstr>
      <vt:lpstr>3_Office Theme</vt:lpstr>
      <vt:lpstr>simple-light-2</vt:lpstr>
      <vt:lpstr>2_Office Theme</vt:lpstr>
      <vt:lpstr>The Flint Water Crisis Ut Prosim in Action</vt:lpstr>
      <vt:lpstr>Grateful acknowledgement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www.flintwaterstudy.org</vt:lpstr>
      <vt:lpstr>At a Flint hospital</vt:lpstr>
      <vt:lpstr>PowerPoint Presentation</vt:lpstr>
      <vt:lpstr>Public Health Advisory Press Conference – September 2015</vt:lpstr>
      <vt:lpstr>Public Health Advisory: September 2015 </vt:lpstr>
      <vt:lpstr>Anurag’s story -- A Compassionate Call to Help!</vt:lpstr>
      <vt:lpstr>Response from MDEQ</vt:lpstr>
      <vt:lpstr>Lead Corrosion Experiment</vt:lpstr>
      <vt:lpstr>Lead Corrosion Experiment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Legionnaires’ Outbreaks ~ 90 cases; 12 deaths</vt:lpstr>
      <vt:lpstr>PowerPoint Presentation</vt:lpstr>
      <vt:lpstr>PowerPoint Presentation</vt:lpstr>
      <vt:lpstr>THE GOVERNMENT AND THE WATER INDUSTRY BETRAYED FLINT, MICHIGAN</vt:lpstr>
      <vt:lpstr>MDEQ/City of Flint Cheated on Lead Monitoring</vt:lpstr>
      <vt:lpstr>PowerPoint Presentation</vt:lpstr>
      <vt:lpstr>To  hold paramount the safety, health, and welfare of the public – VT (First Canon of Civil Engineering)</vt:lpstr>
      <vt:lpstr>PowerPoint Presentation</vt:lpstr>
      <vt:lpstr>Help to Flint</vt:lpstr>
      <vt:lpstr>PowerPoint Presentation</vt:lpstr>
      <vt:lpstr>PowerPoint Presentation</vt:lpstr>
      <vt:lpstr>PowerPoint Presentation</vt:lpstr>
      <vt:lpstr>PowerPoint Presentation</vt:lpstr>
      <vt:lpstr>PowerPoint Presentation</vt:lpstr>
      <vt:lpstr>National Impact</vt:lpstr>
      <vt:lpstr>Lead-in-water testing in our lab (2016)</vt:lpstr>
      <vt:lpstr>National Lead Testing  w/ </vt:lpstr>
      <vt:lpstr>PowerPoint Presentation</vt:lpstr>
      <vt:lpstr>PowerPoint Presentation</vt:lpstr>
      <vt:lpstr>“Servant Leadership”</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it all</dc:title>
  <dc:creator>Siddhartha Roy</dc:creator>
  <cp:lastModifiedBy>Siddhartha Roy</cp:lastModifiedBy>
  <cp:revision>492</cp:revision>
  <cp:lastPrinted>2016-04-14T20:42:25Z</cp:lastPrinted>
  <dcterms:created xsi:type="dcterms:W3CDTF">2016-01-26T18:04:44Z</dcterms:created>
  <dcterms:modified xsi:type="dcterms:W3CDTF">2017-04-24T02:21:29Z</dcterms:modified>
</cp:coreProperties>
</file>